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3" r:id="rId9"/>
    <p:sldId id="266" r:id="rId10"/>
    <p:sldId id="267" r:id="rId11"/>
    <p:sldId id="272" r:id="rId12"/>
    <p:sldId id="268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4663"/>
  </p:normalViewPr>
  <p:slideViewPr>
    <p:cSldViewPr snapToGrid="0" snapToObjects="1">
      <p:cViewPr varScale="1">
        <p:scale>
          <a:sx n="113" d="100"/>
          <a:sy n="113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0CB9-DA1D-C748-8879-D03E8FB2BF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510A5-0A34-6E42-B4AE-B1B9D00A1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3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510A5-0A34-6E42-B4AE-B1B9D00A12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7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BEE1-9AC3-7545-AE33-EABE6EDFE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823AA-E43A-E340-986D-F644587E5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A8F6-4C4A-2A40-95E2-C58D2047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A14E-3F34-B449-8D2D-B9CECBBDB0FE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D285-CA21-0649-BC28-85C1DA5D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A6DAB-1DB6-DC49-A99D-1E802FCA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9B17-E296-734F-96A3-7DE0A984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7F415-7B9A-4242-82BA-126721527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A219F-9527-DE43-AC33-432472F0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C334-CA40-BA4B-B838-DD17334755F1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4C041-5117-4347-ABC5-937F3284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CF303-4B71-9C4B-BFA9-B9B89A6C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B4947-5482-7F44-80EB-01FBEE754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EE55C-276D-6F48-8584-A9916701C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58D42-8C64-824F-BC86-A8E11444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30C9-6DE8-F846-B6CE-BC93A4843762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252AA-4085-5E47-9D08-9F6C77F4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4A72-A473-214C-8743-89326E4DF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7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A5C2-4B9E-DA4B-9537-F19B7F6E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FFFAF-6DA0-274B-9A12-DF770D50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1430-35FC-4543-9EDA-A8A5CB01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C5F99-E870-F745-8D4C-E2D2017BFE42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411D-09CE-4E4A-9851-5F65503B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954E7-02B9-EA46-95E5-BA35440A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2C73-9880-5543-BA09-48602ACD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12E30-4F2D-C74D-8B8D-6E8337B2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9471-9B43-A045-8F82-01E7CBDE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436A-BB6B-7945-9BFB-927ABF2EF755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FE222-C42A-0243-B0A7-33420EA0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3B5BF-0FC8-7C43-B857-60F01A2A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DDCF-D1F9-1A4B-9EEF-BD31F683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5A6B4-3BAD-F548-9A7B-263FECD9D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D0CEC-2C3B-8342-B013-2019D7A7D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A96DD-7E29-8B4D-AD97-9E0033C7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AE0F-0E55-584B-A506-432B56E15DFA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6EF3C-DDC5-7946-ACF3-534A931DF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3B29C-C65E-244C-9CB6-877A3AEF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4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EAFE2-2C47-CA41-9FE6-A72A4B87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B8D37-0DDE-C040-BD02-5E9F65EE8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2A115-D8F8-3C4C-B8CD-D854F1A47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2A61B-3DA9-B24C-B0A6-DFCDB47BD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CEDCD-FC72-8942-AF7C-58B3F05A1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A27C0-DFE7-C24E-9522-DF55DF23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4638-9405-AE4F-A976-3D565FD01EA7}" type="datetime1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A7F90-1C80-B54C-804A-5E027B60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1D436-509A-3745-8C28-74A70BE4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9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E4AC-E1E6-2D48-8106-A5E9BF39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7BF30-30BA-7742-BBD2-C5095638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A375-7DA9-CA4E-B48C-F7F5B8C5111D}" type="datetime1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5EFDD-C2A6-8F42-930F-E4B8E42C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2FA56-B748-4843-A21C-5FA51C47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9E927-5F14-5A4C-8385-BE5B0F48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40ED4-60A1-AD40-9E57-5CBF8A15C1CD}" type="datetime1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781E3-4CDD-D04B-B44B-5AF33630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999D-9080-D64E-B439-B40CC77B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DA25-F2B6-464A-A0FC-8FF15896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FA6A9-4917-FB49-B714-722FA38AE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82689-55FC-0B4A-9243-5F9CEA84F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97CBF-A35B-BF4C-ACAC-9F67A254E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3B63-92BF-FE4B-B220-DD11708A53C1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40F99-B939-0844-AF0C-0869D3323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0D06-101B-684D-B505-92CA7597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F893-AE9C-784B-A4C1-AAE4F656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F0CFB-BBA1-7445-99C4-BB03FC6EA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4AA03-3E4C-2B46-BCFE-20CA4237B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0FB8-FEF2-FA49-B961-248DD2ECA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224FA-9C59-884B-AAED-DB961CD50441}" type="datetime1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99A9F-B2BB-E340-BCF3-6B5A18FC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20892-B4A6-5A4E-9086-30FC2213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5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C0AC0-938C-5041-90C7-F558B9B4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FF70-77B2-5A49-A3C1-97BC92FE4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7439A-8917-5248-9A6C-E3485FCAD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4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EA232-9865-0244-986E-6F1F3444A17E}" type="datetime1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CCE6-8CE6-8F41-A3B5-47D2F353E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48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74AB2-4015-9B45-9677-D0476F5C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48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56696-99AE-3040-990D-3F012E8C4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9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F00D-5E3E-5143-B467-DECBD0B4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System 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4D5E0-F641-FD40-97D7-D46AA1797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9D8D3AC-71D9-B049-A4AD-2AF15C344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0" r="2356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D7C04-B90A-2C41-9CC8-8981FB0C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EEB68-B9A9-7948-B8F9-33BD111E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B5A6-D464-704C-98C6-BD56CA0D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>
                <a:latin typeface="Courier" pitchFamily="2" charset="0"/>
              </a:rPr>
              <a:t>libc</a:t>
            </a:r>
            <a:r>
              <a:rPr lang="en-US"/>
              <a:t> (the </a:t>
            </a:r>
            <a:r>
              <a:rPr lang="en-US" b="1"/>
              <a:t>C</a:t>
            </a:r>
            <a:r>
              <a:rPr lang="en-US"/>
              <a:t> library)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6E9E3-7949-4E4C-A532-D8204D679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300" dirty="0"/>
              <a:t>When we interact with the operating system we use </a:t>
            </a:r>
            <a:r>
              <a:rPr lang="en-US" sz="1300" dirty="0" err="1">
                <a:latin typeface="Courier" pitchFamily="2" charset="0"/>
              </a:rPr>
              <a:t>libc</a:t>
            </a:r>
            <a:r>
              <a:rPr lang="en-US" sz="1300" dirty="0"/>
              <a:t>.</a:t>
            </a:r>
          </a:p>
          <a:p>
            <a:r>
              <a:rPr lang="en-US" sz="1300" dirty="0" err="1">
                <a:latin typeface="Courier" pitchFamily="2" charset="0"/>
              </a:rPr>
              <a:t>libc</a:t>
            </a:r>
            <a:r>
              <a:rPr lang="en-US" sz="1300" dirty="0"/>
              <a:t> provides both system calls and useful library routines.</a:t>
            </a:r>
          </a:p>
          <a:p>
            <a:pPr lvl="1"/>
            <a:r>
              <a:rPr lang="en-US" sz="1300" dirty="0"/>
              <a:t>Often you will neither know nor care about the difference.</a:t>
            </a:r>
          </a:p>
          <a:p>
            <a:r>
              <a:rPr lang="en-US" sz="1300" dirty="0"/>
              <a:t>Is it a system call or a library routine?</a:t>
            </a:r>
          </a:p>
          <a:p>
            <a:pPr lvl="1"/>
            <a:r>
              <a:rPr lang="en-US" sz="1300" dirty="0"/>
              <a:t>If you </a:t>
            </a:r>
            <a:r>
              <a:rPr lang="en-US" sz="1300" i="1" dirty="0"/>
              <a:t>could</a:t>
            </a:r>
            <a:r>
              <a:rPr lang="en-US" sz="1300" dirty="0"/>
              <a:t> write it yourself, it is probably a </a:t>
            </a:r>
            <a:r>
              <a:rPr lang="en-US" sz="1300" i="1" dirty="0"/>
              <a:t>library routine</a:t>
            </a:r>
            <a:r>
              <a:rPr lang="en-US" sz="1300" dirty="0"/>
              <a:t>, if you do not have the access or privilege to write it, it is probably a </a:t>
            </a:r>
            <a:r>
              <a:rPr lang="en-US" sz="1300" i="1" dirty="0"/>
              <a:t>system call</a:t>
            </a:r>
            <a:r>
              <a:rPr lang="en-US" sz="1300" dirty="0"/>
              <a:t>.</a:t>
            </a:r>
          </a:p>
          <a:p>
            <a:r>
              <a:rPr lang="en-US" sz="1300" dirty="0"/>
              <a:t>Library routines, like most of your programs, will make use of system calls (and other library routines).</a:t>
            </a:r>
          </a:p>
          <a:p>
            <a:r>
              <a:rPr lang="en-US" sz="1300" dirty="0">
                <a:latin typeface="Courier" pitchFamily="2" charset="0"/>
              </a:rPr>
              <a:t>f = open(“/</a:t>
            </a:r>
            <a:r>
              <a:rPr lang="en-US" sz="1300" dirty="0" err="1">
                <a:latin typeface="Courier" pitchFamily="2" charset="0"/>
              </a:rPr>
              <a:t>tmp</a:t>
            </a:r>
            <a:r>
              <a:rPr lang="en-US" sz="1300" dirty="0">
                <a:latin typeface="Courier" pitchFamily="2" charset="0"/>
              </a:rPr>
              <a:t>/</a:t>
            </a:r>
            <a:r>
              <a:rPr lang="en-US" sz="1300" dirty="0" err="1">
                <a:latin typeface="Courier" pitchFamily="2" charset="0"/>
              </a:rPr>
              <a:t>HappyHappyJoyJoy</a:t>
            </a:r>
            <a:r>
              <a:rPr lang="en-US" sz="1300" dirty="0">
                <a:latin typeface="Courier" pitchFamily="2" charset="0"/>
              </a:rPr>
              <a:t>”, O_RDWR, 0666)</a:t>
            </a:r>
          </a:p>
          <a:p>
            <a:pPr lvl="1"/>
            <a:r>
              <a:rPr lang="en-US" sz="1300" dirty="0"/>
              <a:t>Is a system call because you cannot write it.</a:t>
            </a:r>
          </a:p>
          <a:p>
            <a:r>
              <a:rPr lang="en-US" sz="1300" dirty="0">
                <a:latin typeface="Courier" pitchFamily="2" charset="0"/>
              </a:rPr>
              <a:t>x = sin(y)</a:t>
            </a:r>
          </a:p>
          <a:p>
            <a:pPr lvl="1"/>
            <a:r>
              <a:rPr lang="en-US" sz="1300" dirty="0"/>
              <a:t>Is a library routine because you can (and will) write it.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AE7F3-042F-9643-915B-5947F020A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90ED2-7DDC-AE44-BE8E-80A87658D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CD184-AEFE-1845-AE1E-9E9C3DB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89455D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2B56696-99AE-3040-990D-3F012E8C4875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2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EDB46-F24C-2441-BC69-E80DB2E6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There’s really only </a:t>
            </a:r>
            <a:r>
              <a:rPr lang="en-US" sz="2800" i="1" dirty="0">
                <a:solidFill>
                  <a:schemeClr val="bg1"/>
                </a:solidFill>
              </a:rPr>
              <a:t>one</a:t>
            </a:r>
            <a:r>
              <a:rPr lang="en-US" sz="2800" dirty="0">
                <a:solidFill>
                  <a:schemeClr val="bg1"/>
                </a:solidFill>
              </a:rPr>
              <a:t> system call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73F3E1-121B-435F-A102-E4429508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 that a system call is a </a:t>
            </a:r>
            <a:r>
              <a:rPr lang="en-US" sz="2000" i="1" dirty="0">
                <a:solidFill>
                  <a:schemeClr val="bg1"/>
                </a:solidFill>
              </a:rPr>
              <a:t>trap</a:t>
            </a:r>
            <a:r>
              <a:rPr lang="en-US" sz="2000" dirty="0">
                <a:solidFill>
                  <a:schemeClr val="bg1"/>
                </a:solidFill>
              </a:rPr>
              <a:t> (gate) into the kernel.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like an </a:t>
            </a:r>
            <a:r>
              <a:rPr lang="en-US" sz="2000" i="1" dirty="0">
                <a:solidFill>
                  <a:schemeClr val="bg1"/>
                </a:solidFill>
              </a:rPr>
              <a:t>interrupt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function in the kernel to be called is looked up in a table by number.</a:t>
            </a:r>
          </a:p>
        </p:txBody>
      </p:sp>
      <p:pic>
        <p:nvPicPr>
          <p:cNvPr id="10" name="Content Placeholder 6" descr="A picture containing sitting&#10;&#10;Description automatically generated">
            <a:extLst>
              <a:ext uri="{FF2B5EF4-FFF2-40B4-BE49-F238E27FC236}">
                <a16:creationId xmlns:a16="http://schemas.microsoft.com/office/drawing/2014/main" id="{88C35ABA-41A7-B949-A5D6-E2AF0877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30" y="643467"/>
            <a:ext cx="6712796" cy="5319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710CA-3F58-A94B-A102-B748DF2C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70788-5E57-3B41-B0B0-C7A58645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747180F-3DE1-E947-909E-76FBCFB0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7219"/>
            <a:ext cx="1456508" cy="224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D8479-E30D-CE46-80B4-3BC3833F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File I/O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D92E-72DA-2646-B1BB-DE96C09B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core File I/O system calls are:</a:t>
            </a:r>
          </a:p>
          <a:p>
            <a:r>
              <a:rPr lang="en-US" sz="2400" dirty="0">
                <a:latin typeface="Courier" pitchFamily="2" charset="0"/>
              </a:rPr>
              <a:t>open(</a:t>
            </a:r>
            <a:r>
              <a:rPr lang="en-US" sz="2400" i="1" dirty="0"/>
              <a:t>path</a:t>
            </a:r>
            <a:r>
              <a:rPr lang="en-US" sz="2400" dirty="0"/>
              <a:t>, </a:t>
            </a:r>
            <a:r>
              <a:rPr lang="en-US" sz="2400" i="1" dirty="0"/>
              <a:t>flags</a:t>
            </a:r>
            <a:r>
              <a:rPr lang="en-US" sz="2400" dirty="0"/>
              <a:t>, </a:t>
            </a:r>
            <a:r>
              <a:rPr lang="en-US" sz="2400" i="1" dirty="0"/>
              <a:t>mode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r>
              <a:rPr lang="en-US" sz="2400" dirty="0">
                <a:latin typeface="Courier" pitchFamily="2" charset="0"/>
              </a:rPr>
              <a:t>close(</a:t>
            </a:r>
            <a:r>
              <a:rPr lang="en-US" sz="2400" i="1" dirty="0"/>
              <a:t>file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r>
              <a:rPr lang="en-US" sz="2400" dirty="0">
                <a:latin typeface="Courier" pitchFamily="2" charset="0"/>
              </a:rPr>
              <a:t>read(</a:t>
            </a:r>
            <a:r>
              <a:rPr lang="en-US" sz="2400" i="1" dirty="0"/>
              <a:t>file, buffer address, length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r>
              <a:rPr lang="en-US" sz="2400" dirty="0">
                <a:latin typeface="Courier" pitchFamily="2" charset="0"/>
              </a:rPr>
              <a:t>write(</a:t>
            </a:r>
            <a:r>
              <a:rPr lang="en-US" sz="2400" i="1" dirty="0"/>
              <a:t>file, buffer address, length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r>
              <a:rPr lang="en-US" sz="2400" dirty="0" err="1">
                <a:latin typeface="Courier" pitchFamily="2" charset="0"/>
              </a:rPr>
              <a:t>lseek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i="1" dirty="0"/>
              <a:t>file, offset, whence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There are others, but you can do most of what you need with these five.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42DA4-EB3C-5D4F-83F0-A56D45FE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E689F-72B4-9B44-8A78-8F0869E8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3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69937-7504-D948-A86A-1E83EBE11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cat.c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258318A-19BB-46DD-A2E8-E37B9773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argc</a:t>
            </a:r>
            <a:r>
              <a:rPr lang="en-US" sz="2000" dirty="0">
                <a:solidFill>
                  <a:schemeClr val="bg1"/>
                </a:solidFill>
              </a:rPr>
              <a:t> is the number of arguments.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arvg</a:t>
            </a:r>
            <a:r>
              <a:rPr lang="en-US" sz="2000" dirty="0">
                <a:solidFill>
                  <a:schemeClr val="bg1"/>
                </a:solidFill>
              </a:rPr>
              <a:t> is an arrays of strings that are the arguments.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Works with both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stdin</a:t>
            </a:r>
            <a:r>
              <a:rPr lang="en-US" sz="2000" dirty="0">
                <a:solidFill>
                  <a:schemeClr val="bg1"/>
                </a:solidFill>
              </a:rPr>
              <a:t> and a list of files.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0A6D3D2-7C19-5743-B019-FED421DC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53" y="378671"/>
            <a:ext cx="5932846" cy="59776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F26AC-0A7C-0142-AF7B-DAEB0B24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38518-CA0C-D643-B725-B0AC7B14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0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570A7-2B89-3A48-A186-7EAD9891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Process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F487-AA2D-7848-BA08-8DC13B9B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Courier" pitchFamily="2" charset="0"/>
              </a:rPr>
              <a:t>pid = fork()</a:t>
            </a:r>
          </a:p>
          <a:p>
            <a:r>
              <a:rPr lang="en-US" sz="2400">
                <a:latin typeface="Courier" pitchFamily="2" charset="0"/>
              </a:rPr>
              <a:t>execvp(</a:t>
            </a:r>
            <a:r>
              <a:rPr lang="en-US" sz="2400" i="1"/>
              <a:t>program, argv</a:t>
            </a:r>
            <a:r>
              <a:rPr lang="en-US" sz="2400">
                <a:latin typeface="Courier" pitchFamily="2" charset="0"/>
              </a:rPr>
              <a:t>)</a:t>
            </a:r>
          </a:p>
          <a:p>
            <a:r>
              <a:rPr lang="en-US" sz="2400">
                <a:latin typeface="Courier" pitchFamily="2" charset="0"/>
              </a:rPr>
              <a:t>pid = wait(</a:t>
            </a:r>
            <a:r>
              <a:rPr lang="en-US" sz="2400" i="1"/>
              <a:t>status</a:t>
            </a:r>
            <a:r>
              <a:rPr lang="en-US" sz="2400">
                <a:latin typeface="Courier" pitchFamily="2" charset="0"/>
              </a:rPr>
              <a:t>)</a:t>
            </a:r>
          </a:p>
          <a:p>
            <a:endParaRPr lang="en-US" sz="2400">
              <a:latin typeface="Courier" pitchFamily="2" charset="0"/>
            </a:endParaRPr>
          </a:p>
          <a:p>
            <a:r>
              <a:rPr lang="en-US" sz="2400">
                <a:latin typeface="Courier" pitchFamily="2" charset="0"/>
              </a:rPr>
              <a:t>fork()</a:t>
            </a:r>
            <a:r>
              <a:rPr lang="en-US" sz="2400"/>
              <a:t> creates a clone of the process.</a:t>
            </a:r>
          </a:p>
          <a:p>
            <a:r>
              <a:rPr lang="en-US" sz="2400">
                <a:latin typeface="Courier" pitchFamily="2" charset="0"/>
              </a:rPr>
              <a:t>exec()</a:t>
            </a:r>
            <a:r>
              <a:rPr lang="en-US" sz="2400"/>
              <a:t> is a family of library routines that wrap a system call to replace the clone of the process with a different program.</a:t>
            </a:r>
          </a:p>
          <a:p>
            <a:r>
              <a:rPr lang="en-US" sz="2400">
                <a:latin typeface="Courier" pitchFamily="2" charset="0"/>
              </a:rPr>
              <a:t>wait()</a:t>
            </a:r>
            <a:r>
              <a:rPr lang="en-US" sz="2400"/>
              <a:t> is a family of system calls that wait for a process to complete.</a:t>
            </a:r>
            <a:endParaRPr lang="en-US" sz="2400">
              <a:latin typeface="Courier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F4082-9DB1-F747-851E-F2BEE12F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38200-8B45-B94A-9077-07C553FB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16330-BC89-BB47-8CFC-49BE5A36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Simplest Shell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7E1C2F-7ED7-4D03-87E0-1CDA79077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will execute simple commands until you type </a:t>
            </a:r>
            <a:r>
              <a:rPr lang="en-US" sz="2000" i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end-off-file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cntl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-D).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is extremely unsafe code!</a:t>
            </a:r>
          </a:p>
          <a:p>
            <a:pPr lvl="1"/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Why?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C290323-F9D1-5D41-917A-DB82D9A9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86" y="1001288"/>
            <a:ext cx="7062436" cy="48554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19AEC-A066-5B40-815B-B67249D7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49FA9-B4D4-D64F-9563-AA4C6690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3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FFDC3-E481-1948-BE25-DD3D0A13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/>
              <a:t>What is a system call?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145478-D769-A24D-95A1-249A3210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It’s like a function call, but handled by the operating system.</a:t>
            </a:r>
          </a:p>
          <a:p>
            <a:r>
              <a:rPr lang="en-US" sz="2000" dirty="0"/>
              <a:t>It does things for you that you cannot do:</a:t>
            </a:r>
          </a:p>
          <a:p>
            <a:pPr lvl="1"/>
            <a:r>
              <a:rPr lang="en-US" sz="2000" dirty="0"/>
              <a:t>File I/O</a:t>
            </a:r>
          </a:p>
          <a:p>
            <a:pPr lvl="1"/>
            <a:r>
              <a:rPr lang="en-US" sz="2000" dirty="0"/>
              <a:t>Communication</a:t>
            </a:r>
          </a:p>
          <a:p>
            <a:pPr lvl="1"/>
            <a:r>
              <a:rPr lang="en-US" sz="2000" dirty="0"/>
              <a:t>Synchronization</a:t>
            </a:r>
          </a:p>
          <a:p>
            <a:pPr lvl="1"/>
            <a:r>
              <a:rPr lang="en-US" sz="2000" dirty="0"/>
              <a:t>Process management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000" dirty="0"/>
              <a:t>It is not part of the programming language.</a:t>
            </a:r>
          </a:p>
          <a:p>
            <a:r>
              <a:rPr lang="en-US" sz="2000" dirty="0"/>
              <a:t>It is invoked using wrapper functions that are part of a library.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D7212C7-237E-A04C-9C37-51A1431F7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r="1968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ABD56-7E35-8540-A434-FC68A1DE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477E7-C7E6-AA44-92D3-6D2A6A3BF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9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7EA16-3142-AC45-B25E-57AA5664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Kernel may also be structured in levels</a:t>
            </a: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D6707940-DF37-49B5-9D75-D4A0E17B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Hardware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Interrupts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Memory management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Processes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Device Drivers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File System</a:t>
            </a:r>
          </a:p>
          <a:p>
            <a:r>
              <a:rPr lang="en-US" sz="2000" dirty="0">
                <a:solidFill>
                  <a:schemeClr val="bg1"/>
                </a:solidFill>
              </a:rPr>
              <a:t>Other needful things…</a:t>
            </a:r>
          </a:p>
        </p:txBody>
      </p:sp>
      <p:pic>
        <p:nvPicPr>
          <p:cNvPr id="24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7415DD0-1526-3F4A-9152-9EAAB613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87" y="501577"/>
            <a:ext cx="5031485" cy="541019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654946-4C78-3F4D-BB83-696CBF04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2057" y="6494899"/>
            <a:ext cx="4114800" cy="365125"/>
          </a:xfrm>
        </p:spPr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F62E66-8470-4943-8C78-05A435F3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3</a:t>
            </a:fld>
            <a:endParaRPr lang="en-US"/>
          </a:p>
        </p:txBody>
      </p:sp>
      <p:pic>
        <p:nvPicPr>
          <p:cNvPr id="9" name="DennisRitchie1.jpg" descr="DennisRitchie1.jpg">
            <a:extLst>
              <a:ext uri="{FF2B5EF4-FFF2-40B4-BE49-F238E27FC236}">
                <a16:creationId xmlns:a16="http://schemas.microsoft.com/office/drawing/2014/main" id="{2A130C3B-276E-0E43-BA75-4ECB3DCA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" t="26" r="2020" b="930"/>
          <a:stretch>
            <a:fillRect/>
          </a:stretch>
        </p:blipFill>
        <p:spPr>
          <a:xfrm>
            <a:off x="10448149" y="4518976"/>
            <a:ext cx="1413392" cy="1837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75" extrusionOk="0">
                <a:moveTo>
                  <a:pt x="9474" y="1"/>
                </a:moveTo>
                <a:cubicBezTo>
                  <a:pt x="9212" y="-1"/>
                  <a:pt x="8978" y="4"/>
                  <a:pt x="8806" y="16"/>
                </a:cubicBezTo>
                <a:cubicBezTo>
                  <a:pt x="8633" y="27"/>
                  <a:pt x="8524" y="44"/>
                  <a:pt x="8524" y="63"/>
                </a:cubicBezTo>
                <a:cubicBezTo>
                  <a:pt x="8524" y="100"/>
                  <a:pt x="8617" y="206"/>
                  <a:pt x="8728" y="301"/>
                </a:cubicBezTo>
                <a:cubicBezTo>
                  <a:pt x="9003" y="534"/>
                  <a:pt x="9087" y="964"/>
                  <a:pt x="8910" y="1218"/>
                </a:cubicBezTo>
                <a:lnTo>
                  <a:pt x="8763" y="1426"/>
                </a:lnTo>
                <a:lnTo>
                  <a:pt x="8496" y="1206"/>
                </a:lnTo>
                <a:cubicBezTo>
                  <a:pt x="8455" y="1172"/>
                  <a:pt x="8413" y="1144"/>
                  <a:pt x="8373" y="1123"/>
                </a:cubicBezTo>
                <a:cubicBezTo>
                  <a:pt x="8332" y="1101"/>
                  <a:pt x="8294" y="1088"/>
                  <a:pt x="8257" y="1078"/>
                </a:cubicBezTo>
                <a:cubicBezTo>
                  <a:pt x="8208" y="1066"/>
                  <a:pt x="8167" y="1067"/>
                  <a:pt x="8129" y="1073"/>
                </a:cubicBezTo>
                <a:cubicBezTo>
                  <a:pt x="8120" y="1074"/>
                  <a:pt x="8111" y="1076"/>
                  <a:pt x="8102" y="1078"/>
                </a:cubicBezTo>
                <a:cubicBezTo>
                  <a:pt x="8072" y="1088"/>
                  <a:pt x="8045" y="1101"/>
                  <a:pt x="8029" y="1123"/>
                </a:cubicBezTo>
                <a:cubicBezTo>
                  <a:pt x="8027" y="1125"/>
                  <a:pt x="8023" y="1127"/>
                  <a:pt x="8021" y="1129"/>
                </a:cubicBezTo>
                <a:cubicBezTo>
                  <a:pt x="8005" y="1155"/>
                  <a:pt x="8003" y="1191"/>
                  <a:pt x="8010" y="1230"/>
                </a:cubicBezTo>
                <a:cubicBezTo>
                  <a:pt x="8011" y="1238"/>
                  <a:pt x="8015" y="1248"/>
                  <a:pt x="8017" y="1257"/>
                </a:cubicBezTo>
                <a:cubicBezTo>
                  <a:pt x="8030" y="1299"/>
                  <a:pt x="8052" y="1346"/>
                  <a:pt x="8095" y="1399"/>
                </a:cubicBezTo>
                <a:cubicBezTo>
                  <a:pt x="8144" y="1460"/>
                  <a:pt x="8165" y="1502"/>
                  <a:pt x="8176" y="1542"/>
                </a:cubicBezTo>
                <a:cubicBezTo>
                  <a:pt x="8183" y="1567"/>
                  <a:pt x="8190" y="1593"/>
                  <a:pt x="8180" y="1610"/>
                </a:cubicBezTo>
                <a:cubicBezTo>
                  <a:pt x="8170" y="1625"/>
                  <a:pt x="8151" y="1636"/>
                  <a:pt x="8126" y="1645"/>
                </a:cubicBezTo>
                <a:cubicBezTo>
                  <a:pt x="8087" y="1660"/>
                  <a:pt x="8017" y="1666"/>
                  <a:pt x="7936" y="1666"/>
                </a:cubicBezTo>
                <a:cubicBezTo>
                  <a:pt x="7828" y="1667"/>
                  <a:pt x="7690" y="1660"/>
                  <a:pt x="7500" y="1640"/>
                </a:cubicBezTo>
                <a:cubicBezTo>
                  <a:pt x="7260" y="1614"/>
                  <a:pt x="7114" y="1604"/>
                  <a:pt x="7036" y="1616"/>
                </a:cubicBezTo>
                <a:cubicBezTo>
                  <a:pt x="6998" y="1622"/>
                  <a:pt x="6976" y="1635"/>
                  <a:pt x="6967" y="1651"/>
                </a:cubicBezTo>
                <a:cubicBezTo>
                  <a:pt x="6958" y="1668"/>
                  <a:pt x="6964" y="1688"/>
                  <a:pt x="6978" y="1717"/>
                </a:cubicBezTo>
                <a:cubicBezTo>
                  <a:pt x="7005" y="1770"/>
                  <a:pt x="7007" y="1837"/>
                  <a:pt x="6997" y="1904"/>
                </a:cubicBezTo>
                <a:cubicBezTo>
                  <a:pt x="6978" y="2038"/>
                  <a:pt x="6900" y="2177"/>
                  <a:pt x="6808" y="2236"/>
                </a:cubicBezTo>
                <a:cubicBezTo>
                  <a:pt x="6763" y="2266"/>
                  <a:pt x="6714" y="2275"/>
                  <a:pt x="6669" y="2254"/>
                </a:cubicBezTo>
                <a:cubicBezTo>
                  <a:pt x="6563" y="2204"/>
                  <a:pt x="6538" y="2252"/>
                  <a:pt x="6592" y="2411"/>
                </a:cubicBezTo>
                <a:cubicBezTo>
                  <a:pt x="6606" y="2454"/>
                  <a:pt x="6614" y="2490"/>
                  <a:pt x="6615" y="2521"/>
                </a:cubicBezTo>
                <a:cubicBezTo>
                  <a:pt x="6617" y="2584"/>
                  <a:pt x="6593" y="2626"/>
                  <a:pt x="6534" y="2655"/>
                </a:cubicBezTo>
                <a:cubicBezTo>
                  <a:pt x="6504" y="2669"/>
                  <a:pt x="6465" y="2681"/>
                  <a:pt x="6418" y="2691"/>
                </a:cubicBezTo>
                <a:cubicBezTo>
                  <a:pt x="6279" y="2718"/>
                  <a:pt x="6196" y="2778"/>
                  <a:pt x="6233" y="2824"/>
                </a:cubicBezTo>
                <a:cubicBezTo>
                  <a:pt x="6269" y="2870"/>
                  <a:pt x="6207" y="2948"/>
                  <a:pt x="6093" y="2996"/>
                </a:cubicBezTo>
                <a:cubicBezTo>
                  <a:pt x="6055" y="3013"/>
                  <a:pt x="6023" y="3030"/>
                  <a:pt x="6001" y="3050"/>
                </a:cubicBezTo>
                <a:cubicBezTo>
                  <a:pt x="5979" y="3069"/>
                  <a:pt x="5965" y="3090"/>
                  <a:pt x="5958" y="3115"/>
                </a:cubicBezTo>
                <a:cubicBezTo>
                  <a:pt x="5952" y="3141"/>
                  <a:pt x="5950" y="3172"/>
                  <a:pt x="5958" y="3207"/>
                </a:cubicBezTo>
                <a:cubicBezTo>
                  <a:pt x="5967" y="3242"/>
                  <a:pt x="5983" y="3283"/>
                  <a:pt x="6005" y="3329"/>
                </a:cubicBezTo>
                <a:cubicBezTo>
                  <a:pt x="6069" y="3464"/>
                  <a:pt x="6096" y="3747"/>
                  <a:pt x="6063" y="3958"/>
                </a:cubicBezTo>
                <a:cubicBezTo>
                  <a:pt x="6040" y="4101"/>
                  <a:pt x="6037" y="4205"/>
                  <a:pt x="6063" y="4285"/>
                </a:cubicBezTo>
                <a:cubicBezTo>
                  <a:pt x="6075" y="4325"/>
                  <a:pt x="6098" y="4359"/>
                  <a:pt x="6124" y="4389"/>
                </a:cubicBezTo>
                <a:cubicBezTo>
                  <a:pt x="6151" y="4419"/>
                  <a:pt x="6183" y="4445"/>
                  <a:pt x="6225" y="4469"/>
                </a:cubicBezTo>
                <a:cubicBezTo>
                  <a:pt x="6352" y="4541"/>
                  <a:pt x="6411" y="4699"/>
                  <a:pt x="6403" y="4834"/>
                </a:cubicBezTo>
                <a:cubicBezTo>
                  <a:pt x="6394" y="4969"/>
                  <a:pt x="6321" y="5080"/>
                  <a:pt x="6190" y="5060"/>
                </a:cubicBezTo>
                <a:cubicBezTo>
                  <a:pt x="6174" y="5057"/>
                  <a:pt x="6160" y="5061"/>
                  <a:pt x="6148" y="5069"/>
                </a:cubicBezTo>
                <a:cubicBezTo>
                  <a:pt x="6135" y="5077"/>
                  <a:pt x="6123" y="5091"/>
                  <a:pt x="6113" y="5110"/>
                </a:cubicBezTo>
                <a:cubicBezTo>
                  <a:pt x="6093" y="5150"/>
                  <a:pt x="6077" y="5214"/>
                  <a:pt x="6066" y="5309"/>
                </a:cubicBezTo>
                <a:cubicBezTo>
                  <a:pt x="6066" y="5310"/>
                  <a:pt x="6067" y="5311"/>
                  <a:pt x="6066" y="5312"/>
                </a:cubicBezTo>
                <a:cubicBezTo>
                  <a:pt x="6045" y="5503"/>
                  <a:pt x="6038" y="5817"/>
                  <a:pt x="6047" y="6298"/>
                </a:cubicBezTo>
                <a:lnTo>
                  <a:pt x="6074" y="7559"/>
                </a:lnTo>
                <a:lnTo>
                  <a:pt x="6430" y="7559"/>
                </a:lnTo>
                <a:cubicBezTo>
                  <a:pt x="6511" y="7559"/>
                  <a:pt x="6570" y="7556"/>
                  <a:pt x="6619" y="7548"/>
                </a:cubicBezTo>
                <a:cubicBezTo>
                  <a:pt x="6661" y="7540"/>
                  <a:pt x="6692" y="7524"/>
                  <a:pt x="6715" y="7503"/>
                </a:cubicBezTo>
                <a:cubicBezTo>
                  <a:pt x="6724" y="7495"/>
                  <a:pt x="6728" y="7486"/>
                  <a:pt x="6735" y="7476"/>
                </a:cubicBezTo>
                <a:cubicBezTo>
                  <a:pt x="6735" y="7476"/>
                  <a:pt x="6738" y="7474"/>
                  <a:pt x="6739" y="7473"/>
                </a:cubicBezTo>
                <a:cubicBezTo>
                  <a:pt x="6748" y="7459"/>
                  <a:pt x="6752" y="7438"/>
                  <a:pt x="6758" y="7417"/>
                </a:cubicBezTo>
                <a:cubicBezTo>
                  <a:pt x="6758" y="7416"/>
                  <a:pt x="6758" y="7415"/>
                  <a:pt x="6758" y="7414"/>
                </a:cubicBezTo>
                <a:cubicBezTo>
                  <a:pt x="6774" y="7356"/>
                  <a:pt x="6781" y="7285"/>
                  <a:pt x="6781" y="7168"/>
                </a:cubicBezTo>
                <a:cubicBezTo>
                  <a:pt x="6781" y="6915"/>
                  <a:pt x="6814" y="6747"/>
                  <a:pt x="6878" y="6663"/>
                </a:cubicBezTo>
                <a:cubicBezTo>
                  <a:pt x="6893" y="6642"/>
                  <a:pt x="6908" y="6626"/>
                  <a:pt x="6928" y="6615"/>
                </a:cubicBezTo>
                <a:cubicBezTo>
                  <a:pt x="6967" y="6594"/>
                  <a:pt x="7012" y="6593"/>
                  <a:pt x="7067" y="6612"/>
                </a:cubicBezTo>
                <a:cubicBezTo>
                  <a:pt x="7094" y="6622"/>
                  <a:pt x="7124" y="6637"/>
                  <a:pt x="7156" y="6657"/>
                </a:cubicBezTo>
                <a:cubicBezTo>
                  <a:pt x="7207" y="6689"/>
                  <a:pt x="7283" y="6714"/>
                  <a:pt x="7365" y="6725"/>
                </a:cubicBezTo>
                <a:cubicBezTo>
                  <a:pt x="7445" y="6737"/>
                  <a:pt x="7532" y="6737"/>
                  <a:pt x="7604" y="6722"/>
                </a:cubicBezTo>
                <a:cubicBezTo>
                  <a:pt x="7749" y="6693"/>
                  <a:pt x="7900" y="6711"/>
                  <a:pt x="7940" y="6761"/>
                </a:cubicBezTo>
                <a:cubicBezTo>
                  <a:pt x="7967" y="6794"/>
                  <a:pt x="7987" y="6886"/>
                  <a:pt x="8002" y="7004"/>
                </a:cubicBezTo>
                <a:cubicBezTo>
                  <a:pt x="8032" y="7242"/>
                  <a:pt x="8037" y="7591"/>
                  <a:pt x="8014" y="7815"/>
                </a:cubicBezTo>
                <a:cubicBezTo>
                  <a:pt x="8002" y="7927"/>
                  <a:pt x="7985" y="8006"/>
                  <a:pt x="7959" y="8026"/>
                </a:cubicBezTo>
                <a:cubicBezTo>
                  <a:pt x="7911" y="8063"/>
                  <a:pt x="7575" y="8086"/>
                  <a:pt x="7214" y="8076"/>
                </a:cubicBezTo>
                <a:cubicBezTo>
                  <a:pt x="6634" y="8060"/>
                  <a:pt x="6557" y="8084"/>
                  <a:pt x="6557" y="8263"/>
                </a:cubicBezTo>
                <a:cubicBezTo>
                  <a:pt x="6557" y="8375"/>
                  <a:pt x="6625" y="8455"/>
                  <a:pt x="6708" y="8441"/>
                </a:cubicBezTo>
                <a:cubicBezTo>
                  <a:pt x="6882" y="8412"/>
                  <a:pt x="7056" y="8881"/>
                  <a:pt x="7090" y="9278"/>
                </a:cubicBezTo>
                <a:cubicBezTo>
                  <a:pt x="7163" y="9383"/>
                  <a:pt x="7151" y="9473"/>
                  <a:pt x="7067" y="9658"/>
                </a:cubicBezTo>
                <a:cubicBezTo>
                  <a:pt x="6987" y="9836"/>
                  <a:pt x="6958" y="10175"/>
                  <a:pt x="7001" y="10410"/>
                </a:cubicBezTo>
                <a:cubicBezTo>
                  <a:pt x="7045" y="10644"/>
                  <a:pt x="7085" y="11029"/>
                  <a:pt x="7090" y="11265"/>
                </a:cubicBezTo>
                <a:cubicBezTo>
                  <a:pt x="7097" y="11556"/>
                  <a:pt x="7158" y="11692"/>
                  <a:pt x="7280" y="11692"/>
                </a:cubicBezTo>
                <a:cubicBezTo>
                  <a:pt x="7378" y="11692"/>
                  <a:pt x="7489" y="11732"/>
                  <a:pt x="7527" y="11778"/>
                </a:cubicBezTo>
                <a:cubicBezTo>
                  <a:pt x="7582" y="11847"/>
                  <a:pt x="7548" y="12016"/>
                  <a:pt x="7480" y="12164"/>
                </a:cubicBezTo>
                <a:cubicBezTo>
                  <a:pt x="7451" y="12228"/>
                  <a:pt x="7414" y="12284"/>
                  <a:pt x="7376" y="12330"/>
                </a:cubicBezTo>
                <a:cubicBezTo>
                  <a:pt x="7349" y="12364"/>
                  <a:pt x="7319" y="12395"/>
                  <a:pt x="7291" y="12411"/>
                </a:cubicBezTo>
                <a:cubicBezTo>
                  <a:pt x="7269" y="12423"/>
                  <a:pt x="7249" y="12429"/>
                  <a:pt x="7229" y="12425"/>
                </a:cubicBezTo>
                <a:cubicBezTo>
                  <a:pt x="7203" y="12421"/>
                  <a:pt x="7179" y="12420"/>
                  <a:pt x="7160" y="12422"/>
                </a:cubicBezTo>
                <a:cubicBezTo>
                  <a:pt x="7141" y="12425"/>
                  <a:pt x="7125" y="12431"/>
                  <a:pt x="7113" y="12440"/>
                </a:cubicBezTo>
                <a:cubicBezTo>
                  <a:pt x="7090" y="12459"/>
                  <a:pt x="7081" y="12489"/>
                  <a:pt x="7086" y="12526"/>
                </a:cubicBezTo>
                <a:cubicBezTo>
                  <a:pt x="7096" y="12601"/>
                  <a:pt x="7162" y="12706"/>
                  <a:pt x="7280" y="12805"/>
                </a:cubicBezTo>
                <a:cubicBezTo>
                  <a:pt x="7334" y="12852"/>
                  <a:pt x="7390" y="12947"/>
                  <a:pt x="7438" y="13067"/>
                </a:cubicBezTo>
                <a:cubicBezTo>
                  <a:pt x="7486" y="13186"/>
                  <a:pt x="7525" y="13328"/>
                  <a:pt x="7542" y="13462"/>
                </a:cubicBezTo>
                <a:cubicBezTo>
                  <a:pt x="7578" y="13730"/>
                  <a:pt x="7678" y="13985"/>
                  <a:pt x="7762" y="14026"/>
                </a:cubicBezTo>
                <a:cubicBezTo>
                  <a:pt x="7804" y="14045"/>
                  <a:pt x="7840" y="14072"/>
                  <a:pt x="7871" y="14109"/>
                </a:cubicBezTo>
                <a:cubicBezTo>
                  <a:pt x="7898" y="14142"/>
                  <a:pt x="7920" y="14185"/>
                  <a:pt x="7940" y="14236"/>
                </a:cubicBezTo>
                <a:cubicBezTo>
                  <a:pt x="7946" y="14251"/>
                  <a:pt x="7950" y="14270"/>
                  <a:pt x="7956" y="14287"/>
                </a:cubicBezTo>
                <a:cubicBezTo>
                  <a:pt x="7966" y="14319"/>
                  <a:pt x="7975" y="14358"/>
                  <a:pt x="7983" y="14397"/>
                </a:cubicBezTo>
                <a:cubicBezTo>
                  <a:pt x="8004" y="14498"/>
                  <a:pt x="8019" y="14614"/>
                  <a:pt x="8029" y="14771"/>
                </a:cubicBezTo>
                <a:cubicBezTo>
                  <a:pt x="8042" y="14970"/>
                  <a:pt x="8017" y="15108"/>
                  <a:pt x="7948" y="15186"/>
                </a:cubicBezTo>
                <a:cubicBezTo>
                  <a:pt x="7931" y="15206"/>
                  <a:pt x="7913" y="15221"/>
                  <a:pt x="7890" y="15234"/>
                </a:cubicBezTo>
                <a:cubicBezTo>
                  <a:pt x="7867" y="15247"/>
                  <a:pt x="7841" y="15255"/>
                  <a:pt x="7813" y="15261"/>
                </a:cubicBezTo>
                <a:cubicBezTo>
                  <a:pt x="7756" y="15271"/>
                  <a:pt x="7688" y="15268"/>
                  <a:pt x="7608" y="15252"/>
                </a:cubicBezTo>
                <a:cubicBezTo>
                  <a:pt x="7465" y="15223"/>
                  <a:pt x="7241" y="15232"/>
                  <a:pt x="7113" y="15270"/>
                </a:cubicBezTo>
                <a:cubicBezTo>
                  <a:pt x="6955" y="15317"/>
                  <a:pt x="6946" y="15340"/>
                  <a:pt x="7075" y="15418"/>
                </a:cubicBezTo>
                <a:cubicBezTo>
                  <a:pt x="7089" y="15424"/>
                  <a:pt x="7096" y="15428"/>
                  <a:pt x="7113" y="15436"/>
                </a:cubicBezTo>
                <a:cubicBezTo>
                  <a:pt x="7240" y="15490"/>
                  <a:pt x="7341" y="15601"/>
                  <a:pt x="7341" y="15679"/>
                </a:cubicBezTo>
                <a:cubicBezTo>
                  <a:pt x="7341" y="15687"/>
                  <a:pt x="7336" y="15695"/>
                  <a:pt x="7334" y="15703"/>
                </a:cubicBezTo>
                <a:cubicBezTo>
                  <a:pt x="7334" y="15703"/>
                  <a:pt x="7334" y="15705"/>
                  <a:pt x="7334" y="15706"/>
                </a:cubicBezTo>
                <a:cubicBezTo>
                  <a:pt x="7344" y="15848"/>
                  <a:pt x="7202" y="15977"/>
                  <a:pt x="6951" y="15979"/>
                </a:cubicBezTo>
                <a:cubicBezTo>
                  <a:pt x="6951" y="15979"/>
                  <a:pt x="6948" y="15979"/>
                  <a:pt x="6947" y="15979"/>
                </a:cubicBezTo>
                <a:cubicBezTo>
                  <a:pt x="6911" y="15993"/>
                  <a:pt x="6876" y="16012"/>
                  <a:pt x="6843" y="16021"/>
                </a:cubicBezTo>
                <a:cubicBezTo>
                  <a:pt x="6790" y="16034"/>
                  <a:pt x="6748" y="16035"/>
                  <a:pt x="6715" y="16027"/>
                </a:cubicBezTo>
                <a:cubicBezTo>
                  <a:pt x="6685" y="16045"/>
                  <a:pt x="6658" y="16074"/>
                  <a:pt x="6638" y="16113"/>
                </a:cubicBezTo>
                <a:cubicBezTo>
                  <a:pt x="6610" y="16185"/>
                  <a:pt x="6579" y="16282"/>
                  <a:pt x="6557" y="16433"/>
                </a:cubicBezTo>
                <a:cubicBezTo>
                  <a:pt x="6521" y="16683"/>
                  <a:pt x="6421" y="16888"/>
                  <a:pt x="6337" y="16888"/>
                </a:cubicBezTo>
                <a:cubicBezTo>
                  <a:pt x="6269" y="16888"/>
                  <a:pt x="6214" y="16895"/>
                  <a:pt x="6171" y="16911"/>
                </a:cubicBezTo>
                <a:cubicBezTo>
                  <a:pt x="6151" y="16919"/>
                  <a:pt x="6146" y="16934"/>
                  <a:pt x="6132" y="16944"/>
                </a:cubicBezTo>
                <a:cubicBezTo>
                  <a:pt x="6116" y="16955"/>
                  <a:pt x="6094" y="16962"/>
                  <a:pt x="6086" y="16977"/>
                </a:cubicBezTo>
                <a:cubicBezTo>
                  <a:pt x="6070" y="17004"/>
                  <a:pt x="6065" y="17038"/>
                  <a:pt x="6078" y="17075"/>
                </a:cubicBezTo>
                <a:cubicBezTo>
                  <a:pt x="6091" y="17111"/>
                  <a:pt x="6119" y="17150"/>
                  <a:pt x="6163" y="17190"/>
                </a:cubicBezTo>
                <a:cubicBezTo>
                  <a:pt x="6228" y="17250"/>
                  <a:pt x="6260" y="17296"/>
                  <a:pt x="6263" y="17339"/>
                </a:cubicBezTo>
                <a:cubicBezTo>
                  <a:pt x="6263" y="17339"/>
                  <a:pt x="6263" y="17341"/>
                  <a:pt x="6263" y="17342"/>
                </a:cubicBezTo>
                <a:cubicBezTo>
                  <a:pt x="6265" y="17363"/>
                  <a:pt x="6261" y="17381"/>
                  <a:pt x="6248" y="17401"/>
                </a:cubicBezTo>
                <a:cubicBezTo>
                  <a:pt x="6248" y="17402"/>
                  <a:pt x="6248" y="17404"/>
                  <a:pt x="6248" y="17404"/>
                </a:cubicBezTo>
                <a:cubicBezTo>
                  <a:pt x="6234" y="17424"/>
                  <a:pt x="6211" y="17445"/>
                  <a:pt x="6182" y="17466"/>
                </a:cubicBezTo>
                <a:cubicBezTo>
                  <a:pt x="6092" y="17536"/>
                  <a:pt x="6058" y="17593"/>
                  <a:pt x="6051" y="17639"/>
                </a:cubicBezTo>
                <a:cubicBezTo>
                  <a:pt x="6078" y="17695"/>
                  <a:pt x="6135" y="17736"/>
                  <a:pt x="6233" y="17707"/>
                </a:cubicBezTo>
                <a:cubicBezTo>
                  <a:pt x="6365" y="17668"/>
                  <a:pt x="6474" y="17728"/>
                  <a:pt x="6553" y="17888"/>
                </a:cubicBezTo>
                <a:cubicBezTo>
                  <a:pt x="6639" y="18062"/>
                  <a:pt x="6744" y="18115"/>
                  <a:pt x="6928" y="18078"/>
                </a:cubicBezTo>
                <a:cubicBezTo>
                  <a:pt x="7079" y="18048"/>
                  <a:pt x="7287" y="18083"/>
                  <a:pt x="7446" y="18140"/>
                </a:cubicBezTo>
                <a:cubicBezTo>
                  <a:pt x="7470" y="18149"/>
                  <a:pt x="7482" y="18160"/>
                  <a:pt x="7504" y="18170"/>
                </a:cubicBezTo>
                <a:cubicBezTo>
                  <a:pt x="7556" y="18193"/>
                  <a:pt x="7614" y="18215"/>
                  <a:pt x="7643" y="18241"/>
                </a:cubicBezTo>
                <a:cubicBezTo>
                  <a:pt x="7663" y="18259"/>
                  <a:pt x="7677" y="18279"/>
                  <a:pt x="7681" y="18298"/>
                </a:cubicBezTo>
                <a:cubicBezTo>
                  <a:pt x="7685" y="18316"/>
                  <a:pt x="7680" y="18336"/>
                  <a:pt x="7666" y="18354"/>
                </a:cubicBezTo>
                <a:cubicBezTo>
                  <a:pt x="7645" y="18381"/>
                  <a:pt x="7637" y="18400"/>
                  <a:pt x="7647" y="18417"/>
                </a:cubicBezTo>
                <a:cubicBezTo>
                  <a:pt x="7656" y="18433"/>
                  <a:pt x="7684" y="18448"/>
                  <a:pt x="7739" y="18458"/>
                </a:cubicBezTo>
                <a:cubicBezTo>
                  <a:pt x="7851" y="18478"/>
                  <a:pt x="8070" y="18484"/>
                  <a:pt x="8458" y="18491"/>
                </a:cubicBezTo>
                <a:cubicBezTo>
                  <a:pt x="8645" y="18494"/>
                  <a:pt x="8779" y="18506"/>
                  <a:pt x="8863" y="18532"/>
                </a:cubicBezTo>
                <a:cubicBezTo>
                  <a:pt x="8948" y="18558"/>
                  <a:pt x="8983" y="18597"/>
                  <a:pt x="8983" y="18651"/>
                </a:cubicBezTo>
                <a:cubicBezTo>
                  <a:pt x="8983" y="18834"/>
                  <a:pt x="9446" y="18958"/>
                  <a:pt x="9659" y="18832"/>
                </a:cubicBezTo>
                <a:cubicBezTo>
                  <a:pt x="9862" y="18713"/>
                  <a:pt x="10805" y="19013"/>
                  <a:pt x="10687" y="19159"/>
                </a:cubicBezTo>
                <a:cubicBezTo>
                  <a:pt x="10673" y="19177"/>
                  <a:pt x="10673" y="19194"/>
                  <a:pt x="10683" y="19206"/>
                </a:cubicBezTo>
                <a:cubicBezTo>
                  <a:pt x="10694" y="19218"/>
                  <a:pt x="10715" y="19227"/>
                  <a:pt x="10749" y="19233"/>
                </a:cubicBezTo>
                <a:cubicBezTo>
                  <a:pt x="10818" y="19247"/>
                  <a:pt x="10935" y="19249"/>
                  <a:pt x="11104" y="19239"/>
                </a:cubicBezTo>
                <a:cubicBezTo>
                  <a:pt x="11515" y="19214"/>
                  <a:pt x="11601" y="19238"/>
                  <a:pt x="11572" y="19375"/>
                </a:cubicBezTo>
                <a:cubicBezTo>
                  <a:pt x="11548" y="19486"/>
                  <a:pt x="11597" y="19569"/>
                  <a:pt x="11680" y="19607"/>
                </a:cubicBezTo>
                <a:cubicBezTo>
                  <a:pt x="11763" y="19645"/>
                  <a:pt x="11882" y="19636"/>
                  <a:pt x="11993" y="19565"/>
                </a:cubicBezTo>
                <a:cubicBezTo>
                  <a:pt x="12054" y="19527"/>
                  <a:pt x="12125" y="19505"/>
                  <a:pt x="12209" y="19503"/>
                </a:cubicBezTo>
                <a:cubicBezTo>
                  <a:pt x="12294" y="19501"/>
                  <a:pt x="12391" y="19519"/>
                  <a:pt x="12510" y="19554"/>
                </a:cubicBezTo>
                <a:cubicBezTo>
                  <a:pt x="12605" y="19581"/>
                  <a:pt x="12739" y="19604"/>
                  <a:pt x="12878" y="19616"/>
                </a:cubicBezTo>
                <a:cubicBezTo>
                  <a:pt x="12878" y="19616"/>
                  <a:pt x="12881" y="19616"/>
                  <a:pt x="12881" y="19616"/>
                </a:cubicBezTo>
                <a:cubicBezTo>
                  <a:pt x="13020" y="19627"/>
                  <a:pt x="13164" y="19629"/>
                  <a:pt x="13279" y="19619"/>
                </a:cubicBezTo>
                <a:cubicBezTo>
                  <a:pt x="13515" y="19598"/>
                  <a:pt x="13782" y="19621"/>
                  <a:pt x="13979" y="19666"/>
                </a:cubicBezTo>
                <a:cubicBezTo>
                  <a:pt x="14077" y="19689"/>
                  <a:pt x="14153" y="19719"/>
                  <a:pt x="14203" y="19750"/>
                </a:cubicBezTo>
                <a:cubicBezTo>
                  <a:pt x="14211" y="19755"/>
                  <a:pt x="14216" y="19759"/>
                  <a:pt x="14222" y="19764"/>
                </a:cubicBezTo>
                <a:cubicBezTo>
                  <a:pt x="14225" y="19768"/>
                  <a:pt x="14230" y="19770"/>
                  <a:pt x="14234" y="19773"/>
                </a:cubicBezTo>
                <a:cubicBezTo>
                  <a:pt x="14240" y="19780"/>
                  <a:pt x="14250" y="19787"/>
                  <a:pt x="14253" y="19794"/>
                </a:cubicBezTo>
                <a:cubicBezTo>
                  <a:pt x="14253" y="19794"/>
                  <a:pt x="14253" y="19797"/>
                  <a:pt x="14253" y="19797"/>
                </a:cubicBezTo>
                <a:cubicBezTo>
                  <a:pt x="14260" y="19813"/>
                  <a:pt x="14258" y="19829"/>
                  <a:pt x="14245" y="19845"/>
                </a:cubicBezTo>
                <a:cubicBezTo>
                  <a:pt x="14208" y="19891"/>
                  <a:pt x="14494" y="19908"/>
                  <a:pt x="14879" y="19883"/>
                </a:cubicBezTo>
                <a:cubicBezTo>
                  <a:pt x="15072" y="19871"/>
                  <a:pt x="15227" y="19872"/>
                  <a:pt x="15358" y="19880"/>
                </a:cubicBezTo>
                <a:cubicBezTo>
                  <a:pt x="15446" y="19886"/>
                  <a:pt x="15526" y="19893"/>
                  <a:pt x="15578" y="19907"/>
                </a:cubicBezTo>
                <a:cubicBezTo>
                  <a:pt x="15578" y="19907"/>
                  <a:pt x="15581" y="19907"/>
                  <a:pt x="15582" y="19907"/>
                </a:cubicBezTo>
                <a:cubicBezTo>
                  <a:pt x="15624" y="19918"/>
                  <a:pt x="15653" y="19934"/>
                  <a:pt x="15667" y="19951"/>
                </a:cubicBezTo>
                <a:cubicBezTo>
                  <a:pt x="15732" y="20033"/>
                  <a:pt x="15848" y="20066"/>
                  <a:pt x="15949" y="20058"/>
                </a:cubicBezTo>
                <a:cubicBezTo>
                  <a:pt x="15999" y="20054"/>
                  <a:pt x="16046" y="20041"/>
                  <a:pt x="16080" y="20017"/>
                </a:cubicBezTo>
                <a:cubicBezTo>
                  <a:pt x="16087" y="20012"/>
                  <a:pt x="16090" y="20005"/>
                  <a:pt x="16096" y="19999"/>
                </a:cubicBezTo>
                <a:cubicBezTo>
                  <a:pt x="16118" y="19977"/>
                  <a:pt x="16134" y="19950"/>
                  <a:pt x="16134" y="19916"/>
                </a:cubicBezTo>
                <a:cubicBezTo>
                  <a:pt x="16134" y="19890"/>
                  <a:pt x="16141" y="19863"/>
                  <a:pt x="16154" y="19839"/>
                </a:cubicBezTo>
                <a:cubicBezTo>
                  <a:pt x="16155" y="19837"/>
                  <a:pt x="16160" y="19834"/>
                  <a:pt x="16161" y="19833"/>
                </a:cubicBezTo>
                <a:cubicBezTo>
                  <a:pt x="16179" y="19802"/>
                  <a:pt x="16211" y="19775"/>
                  <a:pt x="16246" y="19750"/>
                </a:cubicBezTo>
                <a:cubicBezTo>
                  <a:pt x="16279" y="19726"/>
                  <a:pt x="16318" y="19706"/>
                  <a:pt x="16362" y="19687"/>
                </a:cubicBezTo>
                <a:cubicBezTo>
                  <a:pt x="16389" y="19676"/>
                  <a:pt x="16413" y="19664"/>
                  <a:pt x="16443" y="19655"/>
                </a:cubicBezTo>
                <a:cubicBezTo>
                  <a:pt x="16501" y="19637"/>
                  <a:pt x="16562" y="19627"/>
                  <a:pt x="16629" y="19619"/>
                </a:cubicBezTo>
                <a:cubicBezTo>
                  <a:pt x="16656" y="19615"/>
                  <a:pt x="16682" y="19609"/>
                  <a:pt x="16710" y="19607"/>
                </a:cubicBezTo>
                <a:cubicBezTo>
                  <a:pt x="16808" y="19600"/>
                  <a:pt x="16912" y="19603"/>
                  <a:pt x="17015" y="19619"/>
                </a:cubicBezTo>
                <a:cubicBezTo>
                  <a:pt x="17086" y="19630"/>
                  <a:pt x="17148" y="19635"/>
                  <a:pt x="17208" y="19634"/>
                </a:cubicBezTo>
                <a:cubicBezTo>
                  <a:pt x="17269" y="19632"/>
                  <a:pt x="17326" y="19625"/>
                  <a:pt x="17382" y="19610"/>
                </a:cubicBezTo>
                <a:cubicBezTo>
                  <a:pt x="17495" y="19580"/>
                  <a:pt x="17605" y="19520"/>
                  <a:pt x="17738" y="19426"/>
                </a:cubicBezTo>
                <a:cubicBezTo>
                  <a:pt x="17822" y="19366"/>
                  <a:pt x="17888" y="19311"/>
                  <a:pt x="17938" y="19260"/>
                </a:cubicBezTo>
                <a:cubicBezTo>
                  <a:pt x="17974" y="19224"/>
                  <a:pt x="18004" y="19188"/>
                  <a:pt x="18016" y="19165"/>
                </a:cubicBezTo>
                <a:cubicBezTo>
                  <a:pt x="18025" y="19146"/>
                  <a:pt x="18025" y="19130"/>
                  <a:pt x="18016" y="19123"/>
                </a:cubicBezTo>
                <a:cubicBezTo>
                  <a:pt x="17988" y="19102"/>
                  <a:pt x="18018" y="19070"/>
                  <a:pt x="18078" y="19034"/>
                </a:cubicBezTo>
                <a:cubicBezTo>
                  <a:pt x="18132" y="19001"/>
                  <a:pt x="18215" y="18968"/>
                  <a:pt x="18305" y="18936"/>
                </a:cubicBezTo>
                <a:cubicBezTo>
                  <a:pt x="18329" y="18928"/>
                  <a:pt x="18347" y="18920"/>
                  <a:pt x="18371" y="18912"/>
                </a:cubicBezTo>
                <a:cubicBezTo>
                  <a:pt x="18444" y="18889"/>
                  <a:pt x="18516" y="18872"/>
                  <a:pt x="18588" y="18856"/>
                </a:cubicBezTo>
                <a:cubicBezTo>
                  <a:pt x="18623" y="18848"/>
                  <a:pt x="18655" y="18840"/>
                  <a:pt x="18688" y="18835"/>
                </a:cubicBezTo>
                <a:cubicBezTo>
                  <a:pt x="18703" y="18833"/>
                  <a:pt x="18717" y="18831"/>
                  <a:pt x="18730" y="18829"/>
                </a:cubicBezTo>
                <a:cubicBezTo>
                  <a:pt x="18790" y="18823"/>
                  <a:pt x="18843" y="18820"/>
                  <a:pt x="18877" y="18829"/>
                </a:cubicBezTo>
                <a:cubicBezTo>
                  <a:pt x="18930" y="18844"/>
                  <a:pt x="18968" y="18845"/>
                  <a:pt x="18985" y="18835"/>
                </a:cubicBezTo>
                <a:cubicBezTo>
                  <a:pt x="19003" y="18825"/>
                  <a:pt x="18999" y="18804"/>
                  <a:pt x="18974" y="18773"/>
                </a:cubicBezTo>
                <a:cubicBezTo>
                  <a:pt x="18944" y="18736"/>
                  <a:pt x="18937" y="18700"/>
                  <a:pt x="18955" y="18669"/>
                </a:cubicBezTo>
                <a:cubicBezTo>
                  <a:pt x="18972" y="18637"/>
                  <a:pt x="19011" y="18611"/>
                  <a:pt x="19067" y="18589"/>
                </a:cubicBezTo>
                <a:cubicBezTo>
                  <a:pt x="19177" y="18544"/>
                  <a:pt x="19356" y="18520"/>
                  <a:pt x="19569" y="18532"/>
                </a:cubicBezTo>
                <a:cubicBezTo>
                  <a:pt x="19655" y="18537"/>
                  <a:pt x="19730" y="18533"/>
                  <a:pt x="19797" y="18520"/>
                </a:cubicBezTo>
                <a:cubicBezTo>
                  <a:pt x="19864" y="18508"/>
                  <a:pt x="19922" y="18488"/>
                  <a:pt x="19971" y="18458"/>
                </a:cubicBezTo>
                <a:cubicBezTo>
                  <a:pt x="20019" y="18429"/>
                  <a:pt x="20060" y="18389"/>
                  <a:pt x="20090" y="18342"/>
                </a:cubicBezTo>
                <a:cubicBezTo>
                  <a:pt x="20121" y="18295"/>
                  <a:pt x="20143" y="18239"/>
                  <a:pt x="20156" y="18173"/>
                </a:cubicBezTo>
                <a:cubicBezTo>
                  <a:pt x="20170" y="18104"/>
                  <a:pt x="20125" y="18020"/>
                  <a:pt x="20059" y="17989"/>
                </a:cubicBezTo>
                <a:cubicBezTo>
                  <a:pt x="20042" y="17981"/>
                  <a:pt x="20029" y="17969"/>
                  <a:pt x="20021" y="17953"/>
                </a:cubicBezTo>
                <a:cubicBezTo>
                  <a:pt x="20021" y="17953"/>
                  <a:pt x="20021" y="17951"/>
                  <a:pt x="20021" y="17950"/>
                </a:cubicBezTo>
                <a:cubicBezTo>
                  <a:pt x="20012" y="17930"/>
                  <a:pt x="20016" y="17902"/>
                  <a:pt x="20021" y="17873"/>
                </a:cubicBezTo>
                <a:cubicBezTo>
                  <a:pt x="20028" y="17830"/>
                  <a:pt x="20046" y="17783"/>
                  <a:pt x="20083" y="17731"/>
                </a:cubicBezTo>
                <a:cubicBezTo>
                  <a:pt x="20109" y="17692"/>
                  <a:pt x="20132" y="17664"/>
                  <a:pt x="20156" y="17642"/>
                </a:cubicBezTo>
                <a:cubicBezTo>
                  <a:pt x="20180" y="17620"/>
                  <a:pt x="20206" y="17604"/>
                  <a:pt x="20229" y="17597"/>
                </a:cubicBezTo>
                <a:cubicBezTo>
                  <a:pt x="20278" y="17582"/>
                  <a:pt x="20328" y="17598"/>
                  <a:pt x="20392" y="17639"/>
                </a:cubicBezTo>
                <a:cubicBezTo>
                  <a:pt x="20409" y="17650"/>
                  <a:pt x="20424" y="17654"/>
                  <a:pt x="20438" y="17651"/>
                </a:cubicBezTo>
                <a:cubicBezTo>
                  <a:pt x="20457" y="17646"/>
                  <a:pt x="20474" y="17610"/>
                  <a:pt x="20488" y="17573"/>
                </a:cubicBezTo>
                <a:cubicBezTo>
                  <a:pt x="20500" y="17545"/>
                  <a:pt x="20507" y="17496"/>
                  <a:pt x="20515" y="17443"/>
                </a:cubicBezTo>
                <a:cubicBezTo>
                  <a:pt x="20522" y="17402"/>
                  <a:pt x="20530" y="17363"/>
                  <a:pt x="20535" y="17306"/>
                </a:cubicBezTo>
                <a:cubicBezTo>
                  <a:pt x="20559" y="17046"/>
                  <a:pt x="20568" y="16630"/>
                  <a:pt x="20573" y="15920"/>
                </a:cubicBezTo>
                <a:cubicBezTo>
                  <a:pt x="20577" y="15410"/>
                  <a:pt x="20573" y="15088"/>
                  <a:pt x="20566" y="14821"/>
                </a:cubicBezTo>
                <a:cubicBezTo>
                  <a:pt x="20563" y="14714"/>
                  <a:pt x="20560" y="14610"/>
                  <a:pt x="20554" y="14533"/>
                </a:cubicBezTo>
                <a:cubicBezTo>
                  <a:pt x="20551" y="14488"/>
                  <a:pt x="20547" y="14441"/>
                  <a:pt x="20542" y="14406"/>
                </a:cubicBezTo>
                <a:cubicBezTo>
                  <a:pt x="20530" y="14305"/>
                  <a:pt x="20518" y="14226"/>
                  <a:pt x="20496" y="14189"/>
                </a:cubicBezTo>
                <a:cubicBezTo>
                  <a:pt x="20471" y="14147"/>
                  <a:pt x="20440" y="14138"/>
                  <a:pt x="20399" y="14150"/>
                </a:cubicBezTo>
                <a:cubicBezTo>
                  <a:pt x="20345" y="14166"/>
                  <a:pt x="20283" y="14156"/>
                  <a:pt x="20226" y="14129"/>
                </a:cubicBezTo>
                <a:cubicBezTo>
                  <a:pt x="20169" y="14104"/>
                  <a:pt x="20116" y="14063"/>
                  <a:pt x="20075" y="14017"/>
                </a:cubicBezTo>
                <a:cubicBezTo>
                  <a:pt x="20034" y="13970"/>
                  <a:pt x="20007" y="13920"/>
                  <a:pt x="20002" y="13874"/>
                </a:cubicBezTo>
                <a:cubicBezTo>
                  <a:pt x="19999" y="13852"/>
                  <a:pt x="20000" y="13830"/>
                  <a:pt x="20009" y="13812"/>
                </a:cubicBezTo>
                <a:cubicBezTo>
                  <a:pt x="20019" y="13793"/>
                  <a:pt x="20036" y="13779"/>
                  <a:pt x="20059" y="13767"/>
                </a:cubicBezTo>
                <a:cubicBezTo>
                  <a:pt x="20080" y="13757"/>
                  <a:pt x="20096" y="13742"/>
                  <a:pt x="20110" y="13726"/>
                </a:cubicBezTo>
                <a:cubicBezTo>
                  <a:pt x="20126" y="13706"/>
                  <a:pt x="20134" y="13681"/>
                  <a:pt x="20141" y="13654"/>
                </a:cubicBezTo>
                <a:cubicBezTo>
                  <a:pt x="20150" y="13616"/>
                  <a:pt x="20154" y="13574"/>
                  <a:pt x="20144" y="13533"/>
                </a:cubicBezTo>
                <a:cubicBezTo>
                  <a:pt x="20123" y="13440"/>
                  <a:pt x="20055" y="13358"/>
                  <a:pt x="19963" y="13358"/>
                </a:cubicBezTo>
                <a:cubicBezTo>
                  <a:pt x="19922" y="13358"/>
                  <a:pt x="19864" y="13333"/>
                  <a:pt x="19801" y="13292"/>
                </a:cubicBezTo>
                <a:cubicBezTo>
                  <a:pt x="19736" y="13252"/>
                  <a:pt x="19671" y="13197"/>
                  <a:pt x="19615" y="13135"/>
                </a:cubicBezTo>
                <a:cubicBezTo>
                  <a:pt x="19554" y="13068"/>
                  <a:pt x="19518" y="13024"/>
                  <a:pt x="19499" y="12986"/>
                </a:cubicBezTo>
                <a:cubicBezTo>
                  <a:pt x="19492" y="12973"/>
                  <a:pt x="19489" y="12956"/>
                  <a:pt x="19488" y="12945"/>
                </a:cubicBezTo>
                <a:cubicBezTo>
                  <a:pt x="19487" y="12939"/>
                  <a:pt x="19483" y="12933"/>
                  <a:pt x="19484" y="12927"/>
                </a:cubicBezTo>
                <a:cubicBezTo>
                  <a:pt x="19488" y="12910"/>
                  <a:pt x="19501" y="12895"/>
                  <a:pt x="19522" y="12880"/>
                </a:cubicBezTo>
                <a:cubicBezTo>
                  <a:pt x="19524" y="12878"/>
                  <a:pt x="19524" y="12875"/>
                  <a:pt x="19526" y="12874"/>
                </a:cubicBezTo>
                <a:cubicBezTo>
                  <a:pt x="19554" y="12855"/>
                  <a:pt x="19594" y="12840"/>
                  <a:pt x="19650" y="12817"/>
                </a:cubicBezTo>
                <a:cubicBezTo>
                  <a:pt x="19781" y="12763"/>
                  <a:pt x="20171" y="12742"/>
                  <a:pt x="20519" y="12770"/>
                </a:cubicBezTo>
                <a:cubicBezTo>
                  <a:pt x="20951" y="12804"/>
                  <a:pt x="21124" y="12784"/>
                  <a:pt x="21064" y="12710"/>
                </a:cubicBezTo>
                <a:cubicBezTo>
                  <a:pt x="21040" y="12681"/>
                  <a:pt x="21052" y="12642"/>
                  <a:pt x="21091" y="12604"/>
                </a:cubicBezTo>
                <a:cubicBezTo>
                  <a:pt x="21130" y="12564"/>
                  <a:pt x="21197" y="12526"/>
                  <a:pt x="21280" y="12497"/>
                </a:cubicBezTo>
                <a:cubicBezTo>
                  <a:pt x="21342" y="12475"/>
                  <a:pt x="21391" y="12453"/>
                  <a:pt x="21431" y="12425"/>
                </a:cubicBezTo>
                <a:cubicBezTo>
                  <a:pt x="21471" y="12398"/>
                  <a:pt x="21504" y="12365"/>
                  <a:pt x="21528" y="12324"/>
                </a:cubicBezTo>
                <a:cubicBezTo>
                  <a:pt x="21574" y="12243"/>
                  <a:pt x="21588" y="12127"/>
                  <a:pt x="21593" y="11947"/>
                </a:cubicBezTo>
                <a:cubicBezTo>
                  <a:pt x="21599" y="11740"/>
                  <a:pt x="21598" y="11631"/>
                  <a:pt x="21555" y="11573"/>
                </a:cubicBezTo>
                <a:cubicBezTo>
                  <a:pt x="21532" y="11544"/>
                  <a:pt x="21498" y="11528"/>
                  <a:pt x="21450" y="11520"/>
                </a:cubicBezTo>
                <a:cubicBezTo>
                  <a:pt x="21403" y="11512"/>
                  <a:pt x="21342" y="11512"/>
                  <a:pt x="21261" y="11514"/>
                </a:cubicBezTo>
                <a:cubicBezTo>
                  <a:pt x="21138" y="11517"/>
                  <a:pt x="21016" y="11503"/>
                  <a:pt x="20902" y="11481"/>
                </a:cubicBezTo>
                <a:cubicBezTo>
                  <a:pt x="20789" y="11460"/>
                  <a:pt x="20686" y="11431"/>
                  <a:pt x="20604" y="11395"/>
                </a:cubicBezTo>
                <a:cubicBezTo>
                  <a:pt x="20604" y="11395"/>
                  <a:pt x="20601" y="11395"/>
                  <a:pt x="20600" y="11395"/>
                </a:cubicBezTo>
                <a:cubicBezTo>
                  <a:pt x="20519" y="11359"/>
                  <a:pt x="20459" y="11317"/>
                  <a:pt x="20430" y="11276"/>
                </a:cubicBezTo>
                <a:cubicBezTo>
                  <a:pt x="20401" y="11235"/>
                  <a:pt x="20406" y="11197"/>
                  <a:pt x="20454" y="11161"/>
                </a:cubicBezTo>
                <a:cubicBezTo>
                  <a:pt x="20506" y="11120"/>
                  <a:pt x="20538" y="11070"/>
                  <a:pt x="20562" y="11021"/>
                </a:cubicBezTo>
                <a:cubicBezTo>
                  <a:pt x="20567" y="11010"/>
                  <a:pt x="20573" y="11000"/>
                  <a:pt x="20577" y="10988"/>
                </a:cubicBezTo>
                <a:cubicBezTo>
                  <a:pt x="20591" y="10949"/>
                  <a:pt x="20596" y="10909"/>
                  <a:pt x="20593" y="10873"/>
                </a:cubicBezTo>
                <a:cubicBezTo>
                  <a:pt x="20592" y="10863"/>
                  <a:pt x="20591" y="10855"/>
                  <a:pt x="20589" y="10846"/>
                </a:cubicBezTo>
                <a:cubicBezTo>
                  <a:pt x="20579" y="10803"/>
                  <a:pt x="20561" y="10761"/>
                  <a:pt x="20527" y="10736"/>
                </a:cubicBezTo>
                <a:cubicBezTo>
                  <a:pt x="20490" y="10709"/>
                  <a:pt x="20440" y="10698"/>
                  <a:pt x="20376" y="10706"/>
                </a:cubicBezTo>
                <a:cubicBezTo>
                  <a:pt x="20306" y="10716"/>
                  <a:pt x="20241" y="10700"/>
                  <a:pt x="20187" y="10662"/>
                </a:cubicBezTo>
                <a:cubicBezTo>
                  <a:pt x="20133" y="10624"/>
                  <a:pt x="20089" y="10564"/>
                  <a:pt x="20059" y="10484"/>
                </a:cubicBezTo>
                <a:cubicBezTo>
                  <a:pt x="20034" y="10415"/>
                  <a:pt x="20009" y="10361"/>
                  <a:pt x="19990" y="10329"/>
                </a:cubicBezTo>
                <a:cubicBezTo>
                  <a:pt x="19990" y="10329"/>
                  <a:pt x="19990" y="10327"/>
                  <a:pt x="19990" y="10326"/>
                </a:cubicBezTo>
                <a:cubicBezTo>
                  <a:pt x="19971" y="10295"/>
                  <a:pt x="19959" y="10287"/>
                  <a:pt x="19955" y="10309"/>
                </a:cubicBezTo>
                <a:cubicBezTo>
                  <a:pt x="19948" y="10352"/>
                  <a:pt x="19820" y="10338"/>
                  <a:pt x="19669" y="10276"/>
                </a:cubicBezTo>
                <a:cubicBezTo>
                  <a:pt x="19519" y="10214"/>
                  <a:pt x="19427" y="10138"/>
                  <a:pt x="19468" y="10107"/>
                </a:cubicBezTo>
                <a:cubicBezTo>
                  <a:pt x="19489" y="10091"/>
                  <a:pt x="19483" y="10063"/>
                  <a:pt x="19457" y="10030"/>
                </a:cubicBezTo>
                <a:cubicBezTo>
                  <a:pt x="19457" y="10029"/>
                  <a:pt x="19457" y="10027"/>
                  <a:pt x="19457" y="10027"/>
                </a:cubicBezTo>
                <a:cubicBezTo>
                  <a:pt x="19429" y="9993"/>
                  <a:pt x="19380" y="9955"/>
                  <a:pt x="19318" y="9920"/>
                </a:cubicBezTo>
                <a:cubicBezTo>
                  <a:pt x="19277" y="9897"/>
                  <a:pt x="19245" y="9869"/>
                  <a:pt x="19217" y="9837"/>
                </a:cubicBezTo>
                <a:cubicBezTo>
                  <a:pt x="19209" y="9827"/>
                  <a:pt x="19205" y="9817"/>
                  <a:pt x="19198" y="9807"/>
                </a:cubicBezTo>
                <a:cubicBezTo>
                  <a:pt x="19184" y="9786"/>
                  <a:pt x="19173" y="9756"/>
                  <a:pt x="19163" y="9730"/>
                </a:cubicBezTo>
                <a:cubicBezTo>
                  <a:pt x="19138" y="9662"/>
                  <a:pt x="19118" y="9582"/>
                  <a:pt x="19113" y="9462"/>
                </a:cubicBezTo>
                <a:cubicBezTo>
                  <a:pt x="19109" y="9371"/>
                  <a:pt x="19108" y="9262"/>
                  <a:pt x="19113" y="9130"/>
                </a:cubicBezTo>
                <a:cubicBezTo>
                  <a:pt x="19118" y="8998"/>
                  <a:pt x="19120" y="8891"/>
                  <a:pt x="19117" y="8803"/>
                </a:cubicBezTo>
                <a:cubicBezTo>
                  <a:pt x="19114" y="8717"/>
                  <a:pt x="19106" y="8652"/>
                  <a:pt x="19094" y="8602"/>
                </a:cubicBezTo>
                <a:cubicBezTo>
                  <a:pt x="19068" y="8501"/>
                  <a:pt x="19023" y="8465"/>
                  <a:pt x="18947" y="8465"/>
                </a:cubicBezTo>
                <a:cubicBezTo>
                  <a:pt x="18841" y="8465"/>
                  <a:pt x="18712" y="8387"/>
                  <a:pt x="18665" y="8290"/>
                </a:cubicBezTo>
                <a:cubicBezTo>
                  <a:pt x="18618" y="8193"/>
                  <a:pt x="18470" y="8051"/>
                  <a:pt x="18333" y="7975"/>
                </a:cubicBezTo>
                <a:cubicBezTo>
                  <a:pt x="18294" y="7954"/>
                  <a:pt x="18260" y="7930"/>
                  <a:pt x="18232" y="7904"/>
                </a:cubicBezTo>
                <a:cubicBezTo>
                  <a:pt x="18205" y="7878"/>
                  <a:pt x="18183" y="7852"/>
                  <a:pt x="18166" y="7824"/>
                </a:cubicBezTo>
                <a:cubicBezTo>
                  <a:pt x="18134" y="7766"/>
                  <a:pt x="18128" y="7706"/>
                  <a:pt x="18147" y="7649"/>
                </a:cubicBezTo>
                <a:cubicBezTo>
                  <a:pt x="18183" y="7544"/>
                  <a:pt x="18152" y="7429"/>
                  <a:pt x="18081" y="7396"/>
                </a:cubicBezTo>
                <a:cubicBezTo>
                  <a:pt x="18007" y="7361"/>
                  <a:pt x="18048" y="7257"/>
                  <a:pt x="18178" y="7147"/>
                </a:cubicBezTo>
                <a:cubicBezTo>
                  <a:pt x="18233" y="7100"/>
                  <a:pt x="18292" y="7068"/>
                  <a:pt x="18348" y="7043"/>
                </a:cubicBezTo>
                <a:cubicBezTo>
                  <a:pt x="18386" y="7026"/>
                  <a:pt x="18422" y="7011"/>
                  <a:pt x="18452" y="7007"/>
                </a:cubicBezTo>
                <a:cubicBezTo>
                  <a:pt x="18477" y="7004"/>
                  <a:pt x="18498" y="7006"/>
                  <a:pt x="18514" y="7013"/>
                </a:cubicBezTo>
                <a:cubicBezTo>
                  <a:pt x="18530" y="7021"/>
                  <a:pt x="18547" y="7018"/>
                  <a:pt x="18560" y="7010"/>
                </a:cubicBezTo>
                <a:cubicBezTo>
                  <a:pt x="18574" y="7003"/>
                  <a:pt x="18585" y="6989"/>
                  <a:pt x="18595" y="6969"/>
                </a:cubicBezTo>
                <a:cubicBezTo>
                  <a:pt x="18616" y="6929"/>
                  <a:pt x="18630" y="6866"/>
                  <a:pt x="18630" y="6791"/>
                </a:cubicBezTo>
                <a:cubicBezTo>
                  <a:pt x="18630" y="6639"/>
                  <a:pt x="18591" y="6545"/>
                  <a:pt x="18545" y="6580"/>
                </a:cubicBezTo>
                <a:cubicBezTo>
                  <a:pt x="18513" y="6605"/>
                  <a:pt x="18462" y="6610"/>
                  <a:pt x="18402" y="6601"/>
                </a:cubicBezTo>
                <a:cubicBezTo>
                  <a:pt x="18334" y="6590"/>
                  <a:pt x="18259" y="6559"/>
                  <a:pt x="18193" y="6523"/>
                </a:cubicBezTo>
                <a:cubicBezTo>
                  <a:pt x="18146" y="6498"/>
                  <a:pt x="18106" y="6473"/>
                  <a:pt x="18078" y="6443"/>
                </a:cubicBezTo>
                <a:cubicBezTo>
                  <a:pt x="18058" y="6423"/>
                  <a:pt x="18043" y="6403"/>
                  <a:pt x="18039" y="6384"/>
                </a:cubicBezTo>
                <a:cubicBezTo>
                  <a:pt x="18034" y="6366"/>
                  <a:pt x="18035" y="6348"/>
                  <a:pt x="18047" y="6333"/>
                </a:cubicBezTo>
                <a:cubicBezTo>
                  <a:pt x="18093" y="6276"/>
                  <a:pt x="18007" y="6164"/>
                  <a:pt x="17853" y="6081"/>
                </a:cubicBezTo>
                <a:cubicBezTo>
                  <a:pt x="17700" y="5998"/>
                  <a:pt x="17606" y="5891"/>
                  <a:pt x="17645" y="5843"/>
                </a:cubicBezTo>
                <a:cubicBezTo>
                  <a:pt x="17683" y="5796"/>
                  <a:pt x="17586" y="5743"/>
                  <a:pt x="17429" y="5725"/>
                </a:cubicBezTo>
                <a:cubicBezTo>
                  <a:pt x="17362" y="5717"/>
                  <a:pt x="17313" y="5709"/>
                  <a:pt x="17274" y="5689"/>
                </a:cubicBezTo>
                <a:cubicBezTo>
                  <a:pt x="17245" y="5674"/>
                  <a:pt x="17225" y="5645"/>
                  <a:pt x="17208" y="5609"/>
                </a:cubicBezTo>
                <a:cubicBezTo>
                  <a:pt x="17192" y="5579"/>
                  <a:pt x="17178" y="5530"/>
                  <a:pt x="17170" y="5478"/>
                </a:cubicBezTo>
                <a:cubicBezTo>
                  <a:pt x="17152" y="5367"/>
                  <a:pt x="17144" y="5217"/>
                  <a:pt x="17146" y="4959"/>
                </a:cubicBezTo>
                <a:cubicBezTo>
                  <a:pt x="17148" y="4757"/>
                  <a:pt x="17139" y="4570"/>
                  <a:pt x="17119" y="4427"/>
                </a:cubicBezTo>
                <a:cubicBezTo>
                  <a:pt x="17100" y="4285"/>
                  <a:pt x="17070" y="4187"/>
                  <a:pt x="17038" y="4172"/>
                </a:cubicBezTo>
                <a:cubicBezTo>
                  <a:pt x="17020" y="4163"/>
                  <a:pt x="17006" y="4147"/>
                  <a:pt x="16992" y="4122"/>
                </a:cubicBezTo>
                <a:cubicBezTo>
                  <a:pt x="16988" y="4114"/>
                  <a:pt x="16984" y="4103"/>
                  <a:pt x="16980" y="4095"/>
                </a:cubicBezTo>
                <a:cubicBezTo>
                  <a:pt x="16980" y="4094"/>
                  <a:pt x="16981" y="4090"/>
                  <a:pt x="16980" y="4089"/>
                </a:cubicBezTo>
                <a:cubicBezTo>
                  <a:pt x="16956" y="4032"/>
                  <a:pt x="16941" y="3950"/>
                  <a:pt x="16934" y="3863"/>
                </a:cubicBezTo>
                <a:cubicBezTo>
                  <a:pt x="16932" y="3842"/>
                  <a:pt x="16931" y="3829"/>
                  <a:pt x="16930" y="3807"/>
                </a:cubicBezTo>
                <a:cubicBezTo>
                  <a:pt x="16927" y="3707"/>
                  <a:pt x="16934" y="3605"/>
                  <a:pt x="16953" y="3525"/>
                </a:cubicBezTo>
                <a:cubicBezTo>
                  <a:pt x="16971" y="3453"/>
                  <a:pt x="16998" y="3400"/>
                  <a:pt x="17034" y="3382"/>
                </a:cubicBezTo>
                <a:cubicBezTo>
                  <a:pt x="17095" y="3354"/>
                  <a:pt x="17153" y="3127"/>
                  <a:pt x="17166" y="2875"/>
                </a:cubicBezTo>
                <a:cubicBezTo>
                  <a:pt x="17176" y="2660"/>
                  <a:pt x="17176" y="2544"/>
                  <a:pt x="17135" y="2483"/>
                </a:cubicBezTo>
                <a:cubicBezTo>
                  <a:pt x="17094" y="2422"/>
                  <a:pt x="17011" y="2414"/>
                  <a:pt x="16853" y="2414"/>
                </a:cubicBezTo>
                <a:cubicBezTo>
                  <a:pt x="16668" y="2414"/>
                  <a:pt x="16548" y="2460"/>
                  <a:pt x="16590" y="2512"/>
                </a:cubicBezTo>
                <a:cubicBezTo>
                  <a:pt x="16604" y="2530"/>
                  <a:pt x="16612" y="2546"/>
                  <a:pt x="16609" y="2563"/>
                </a:cubicBezTo>
                <a:cubicBezTo>
                  <a:pt x="16607" y="2580"/>
                  <a:pt x="16595" y="2597"/>
                  <a:pt x="16579" y="2613"/>
                </a:cubicBezTo>
                <a:cubicBezTo>
                  <a:pt x="16546" y="2646"/>
                  <a:pt x="16486" y="2675"/>
                  <a:pt x="16405" y="2699"/>
                </a:cubicBezTo>
                <a:cubicBezTo>
                  <a:pt x="16324" y="2724"/>
                  <a:pt x="16224" y="2741"/>
                  <a:pt x="16111" y="2753"/>
                </a:cubicBezTo>
                <a:cubicBezTo>
                  <a:pt x="15999" y="2765"/>
                  <a:pt x="15874" y="2769"/>
                  <a:pt x="15744" y="2765"/>
                </a:cubicBezTo>
                <a:cubicBezTo>
                  <a:pt x="15566" y="2758"/>
                  <a:pt x="15450" y="2742"/>
                  <a:pt x="15369" y="2705"/>
                </a:cubicBezTo>
                <a:cubicBezTo>
                  <a:pt x="15329" y="2687"/>
                  <a:pt x="15301" y="2664"/>
                  <a:pt x="15277" y="2634"/>
                </a:cubicBezTo>
                <a:cubicBezTo>
                  <a:pt x="15253" y="2605"/>
                  <a:pt x="15236" y="2570"/>
                  <a:pt x="15223" y="2527"/>
                </a:cubicBezTo>
                <a:cubicBezTo>
                  <a:pt x="15185" y="2404"/>
                  <a:pt x="15106" y="2308"/>
                  <a:pt x="15049" y="2313"/>
                </a:cubicBezTo>
                <a:cubicBezTo>
                  <a:pt x="15026" y="2316"/>
                  <a:pt x="14992" y="2309"/>
                  <a:pt x="14956" y="2296"/>
                </a:cubicBezTo>
                <a:cubicBezTo>
                  <a:pt x="14910" y="2278"/>
                  <a:pt x="14856" y="2243"/>
                  <a:pt x="14798" y="2207"/>
                </a:cubicBezTo>
                <a:cubicBezTo>
                  <a:pt x="14736" y="2168"/>
                  <a:pt x="14672" y="2126"/>
                  <a:pt x="14608" y="2076"/>
                </a:cubicBezTo>
                <a:cubicBezTo>
                  <a:pt x="14590" y="2062"/>
                  <a:pt x="14572" y="2052"/>
                  <a:pt x="14554" y="2037"/>
                </a:cubicBezTo>
                <a:cubicBezTo>
                  <a:pt x="14463" y="1963"/>
                  <a:pt x="14378" y="1884"/>
                  <a:pt x="14322" y="1818"/>
                </a:cubicBezTo>
                <a:cubicBezTo>
                  <a:pt x="14313" y="1807"/>
                  <a:pt x="14311" y="1798"/>
                  <a:pt x="14303" y="1788"/>
                </a:cubicBezTo>
                <a:cubicBezTo>
                  <a:pt x="14286" y="1765"/>
                  <a:pt x="14271" y="1741"/>
                  <a:pt x="14264" y="1723"/>
                </a:cubicBezTo>
                <a:cubicBezTo>
                  <a:pt x="14254" y="1700"/>
                  <a:pt x="14251" y="1684"/>
                  <a:pt x="14261" y="1672"/>
                </a:cubicBezTo>
                <a:cubicBezTo>
                  <a:pt x="14283" y="1645"/>
                  <a:pt x="14282" y="1626"/>
                  <a:pt x="14261" y="1619"/>
                </a:cubicBezTo>
                <a:cubicBezTo>
                  <a:pt x="14238" y="1612"/>
                  <a:pt x="14193" y="1616"/>
                  <a:pt x="14133" y="1634"/>
                </a:cubicBezTo>
                <a:cubicBezTo>
                  <a:pt x="14007" y="1671"/>
                  <a:pt x="13867" y="1630"/>
                  <a:pt x="13778" y="1556"/>
                </a:cubicBezTo>
                <a:cubicBezTo>
                  <a:pt x="13733" y="1520"/>
                  <a:pt x="13702" y="1478"/>
                  <a:pt x="13689" y="1432"/>
                </a:cubicBezTo>
                <a:cubicBezTo>
                  <a:pt x="13689" y="1431"/>
                  <a:pt x="13689" y="1429"/>
                  <a:pt x="13689" y="1429"/>
                </a:cubicBezTo>
                <a:cubicBezTo>
                  <a:pt x="13676" y="1384"/>
                  <a:pt x="13682" y="1337"/>
                  <a:pt x="13716" y="1295"/>
                </a:cubicBezTo>
                <a:cubicBezTo>
                  <a:pt x="13743" y="1262"/>
                  <a:pt x="13755" y="1239"/>
                  <a:pt x="13751" y="1227"/>
                </a:cubicBezTo>
                <a:cubicBezTo>
                  <a:pt x="13746" y="1216"/>
                  <a:pt x="13728" y="1215"/>
                  <a:pt x="13697" y="1230"/>
                </a:cubicBezTo>
                <a:cubicBezTo>
                  <a:pt x="13651" y="1251"/>
                  <a:pt x="13580" y="1253"/>
                  <a:pt x="13503" y="1245"/>
                </a:cubicBezTo>
                <a:cubicBezTo>
                  <a:pt x="13426" y="1236"/>
                  <a:pt x="13347" y="1218"/>
                  <a:pt x="13272" y="1191"/>
                </a:cubicBezTo>
                <a:cubicBezTo>
                  <a:pt x="13197" y="1165"/>
                  <a:pt x="13132" y="1132"/>
                  <a:pt x="13090" y="1099"/>
                </a:cubicBezTo>
                <a:cubicBezTo>
                  <a:pt x="13048" y="1066"/>
                  <a:pt x="13028" y="1033"/>
                  <a:pt x="13051" y="1004"/>
                </a:cubicBezTo>
                <a:cubicBezTo>
                  <a:pt x="13063" y="990"/>
                  <a:pt x="13065" y="976"/>
                  <a:pt x="13059" y="963"/>
                </a:cubicBezTo>
                <a:cubicBezTo>
                  <a:pt x="13054" y="950"/>
                  <a:pt x="13040" y="940"/>
                  <a:pt x="13020" y="930"/>
                </a:cubicBezTo>
                <a:cubicBezTo>
                  <a:pt x="12980" y="910"/>
                  <a:pt x="12915" y="894"/>
                  <a:pt x="12831" y="891"/>
                </a:cubicBezTo>
                <a:cubicBezTo>
                  <a:pt x="11609" y="850"/>
                  <a:pt x="11086" y="758"/>
                  <a:pt x="11209" y="606"/>
                </a:cubicBezTo>
                <a:cubicBezTo>
                  <a:pt x="11219" y="594"/>
                  <a:pt x="11218" y="582"/>
                  <a:pt x="11209" y="571"/>
                </a:cubicBezTo>
                <a:cubicBezTo>
                  <a:pt x="11199" y="560"/>
                  <a:pt x="11184" y="549"/>
                  <a:pt x="11158" y="541"/>
                </a:cubicBezTo>
                <a:cubicBezTo>
                  <a:pt x="11158" y="541"/>
                  <a:pt x="11155" y="541"/>
                  <a:pt x="11154" y="541"/>
                </a:cubicBezTo>
                <a:cubicBezTo>
                  <a:pt x="11102" y="525"/>
                  <a:pt x="11023" y="516"/>
                  <a:pt x="10923" y="517"/>
                </a:cubicBezTo>
                <a:cubicBezTo>
                  <a:pt x="10836" y="518"/>
                  <a:pt x="10730" y="508"/>
                  <a:pt x="10621" y="494"/>
                </a:cubicBezTo>
                <a:cubicBezTo>
                  <a:pt x="10590" y="489"/>
                  <a:pt x="10564" y="484"/>
                  <a:pt x="10532" y="479"/>
                </a:cubicBezTo>
                <a:cubicBezTo>
                  <a:pt x="10472" y="469"/>
                  <a:pt x="10418" y="456"/>
                  <a:pt x="10359" y="443"/>
                </a:cubicBezTo>
                <a:cubicBezTo>
                  <a:pt x="10200" y="409"/>
                  <a:pt x="10050" y="371"/>
                  <a:pt x="9953" y="330"/>
                </a:cubicBezTo>
                <a:cubicBezTo>
                  <a:pt x="9916" y="315"/>
                  <a:pt x="9888" y="300"/>
                  <a:pt x="9868" y="286"/>
                </a:cubicBezTo>
                <a:cubicBezTo>
                  <a:pt x="9848" y="271"/>
                  <a:pt x="9837" y="257"/>
                  <a:pt x="9837" y="244"/>
                </a:cubicBezTo>
                <a:cubicBezTo>
                  <a:pt x="9837" y="229"/>
                  <a:pt x="9870" y="205"/>
                  <a:pt x="9922" y="179"/>
                </a:cubicBezTo>
                <a:cubicBezTo>
                  <a:pt x="9976" y="152"/>
                  <a:pt x="10049" y="124"/>
                  <a:pt x="10131" y="99"/>
                </a:cubicBezTo>
                <a:cubicBezTo>
                  <a:pt x="10349" y="31"/>
                  <a:pt x="10177" y="5"/>
                  <a:pt x="9474" y="1"/>
                </a:cubicBezTo>
                <a:close/>
                <a:moveTo>
                  <a:pt x="5645" y="3121"/>
                </a:moveTo>
                <a:cubicBezTo>
                  <a:pt x="5569" y="3121"/>
                  <a:pt x="5506" y="3166"/>
                  <a:pt x="5506" y="3222"/>
                </a:cubicBezTo>
                <a:cubicBezTo>
                  <a:pt x="5506" y="3277"/>
                  <a:pt x="5532" y="3323"/>
                  <a:pt x="5564" y="3323"/>
                </a:cubicBezTo>
                <a:cubicBezTo>
                  <a:pt x="5596" y="3323"/>
                  <a:pt x="5659" y="3277"/>
                  <a:pt x="5703" y="3222"/>
                </a:cubicBezTo>
                <a:cubicBezTo>
                  <a:pt x="5748" y="3166"/>
                  <a:pt x="5722" y="3121"/>
                  <a:pt x="5645" y="3121"/>
                </a:cubicBezTo>
                <a:close/>
                <a:moveTo>
                  <a:pt x="19793" y="5386"/>
                </a:moveTo>
                <a:cubicBezTo>
                  <a:pt x="19724" y="5407"/>
                  <a:pt x="19649" y="5470"/>
                  <a:pt x="19534" y="5582"/>
                </a:cubicBezTo>
                <a:cubicBezTo>
                  <a:pt x="19486" y="5629"/>
                  <a:pt x="19440" y="5669"/>
                  <a:pt x="19395" y="5701"/>
                </a:cubicBezTo>
                <a:cubicBezTo>
                  <a:pt x="19350" y="5732"/>
                  <a:pt x="19310" y="5755"/>
                  <a:pt x="19267" y="5772"/>
                </a:cubicBezTo>
                <a:cubicBezTo>
                  <a:pt x="19182" y="5806"/>
                  <a:pt x="19095" y="5811"/>
                  <a:pt x="19009" y="5790"/>
                </a:cubicBezTo>
                <a:cubicBezTo>
                  <a:pt x="18887" y="5760"/>
                  <a:pt x="18805" y="5773"/>
                  <a:pt x="18773" y="5811"/>
                </a:cubicBezTo>
                <a:cubicBezTo>
                  <a:pt x="18741" y="5848"/>
                  <a:pt x="18762" y="5912"/>
                  <a:pt x="18850" y="5980"/>
                </a:cubicBezTo>
                <a:cubicBezTo>
                  <a:pt x="18873" y="5998"/>
                  <a:pt x="18913" y="6007"/>
                  <a:pt x="18962" y="6016"/>
                </a:cubicBezTo>
                <a:cubicBezTo>
                  <a:pt x="18964" y="6016"/>
                  <a:pt x="18964" y="6018"/>
                  <a:pt x="18966" y="6019"/>
                </a:cubicBezTo>
                <a:cubicBezTo>
                  <a:pt x="18972" y="6020"/>
                  <a:pt x="18980" y="6018"/>
                  <a:pt x="18985" y="6019"/>
                </a:cubicBezTo>
                <a:cubicBezTo>
                  <a:pt x="19016" y="6023"/>
                  <a:pt x="19050" y="6026"/>
                  <a:pt x="19086" y="6028"/>
                </a:cubicBezTo>
                <a:cubicBezTo>
                  <a:pt x="19089" y="6028"/>
                  <a:pt x="19094" y="6027"/>
                  <a:pt x="19097" y="6028"/>
                </a:cubicBezTo>
                <a:cubicBezTo>
                  <a:pt x="19121" y="6028"/>
                  <a:pt x="19143" y="6025"/>
                  <a:pt x="19167" y="6025"/>
                </a:cubicBezTo>
                <a:cubicBezTo>
                  <a:pt x="19190" y="6024"/>
                  <a:pt x="19213" y="6026"/>
                  <a:pt x="19237" y="6025"/>
                </a:cubicBezTo>
                <a:cubicBezTo>
                  <a:pt x="19269" y="6023"/>
                  <a:pt x="19302" y="6022"/>
                  <a:pt x="19333" y="6019"/>
                </a:cubicBezTo>
                <a:cubicBezTo>
                  <a:pt x="19335" y="6018"/>
                  <a:pt x="19339" y="6019"/>
                  <a:pt x="19341" y="6019"/>
                </a:cubicBezTo>
                <a:cubicBezTo>
                  <a:pt x="19462" y="6005"/>
                  <a:pt x="19575" y="5980"/>
                  <a:pt x="19619" y="5947"/>
                </a:cubicBezTo>
                <a:cubicBezTo>
                  <a:pt x="19635" y="5935"/>
                  <a:pt x="19642" y="5920"/>
                  <a:pt x="19638" y="5906"/>
                </a:cubicBezTo>
                <a:cubicBezTo>
                  <a:pt x="19635" y="5893"/>
                  <a:pt x="19642" y="5878"/>
                  <a:pt x="19654" y="5861"/>
                </a:cubicBezTo>
                <a:cubicBezTo>
                  <a:pt x="19654" y="5861"/>
                  <a:pt x="19654" y="5859"/>
                  <a:pt x="19654" y="5858"/>
                </a:cubicBezTo>
                <a:cubicBezTo>
                  <a:pt x="19666" y="5841"/>
                  <a:pt x="19683" y="5824"/>
                  <a:pt x="19708" y="5805"/>
                </a:cubicBezTo>
                <a:cubicBezTo>
                  <a:pt x="19758" y="5765"/>
                  <a:pt x="19830" y="5722"/>
                  <a:pt x="19913" y="5689"/>
                </a:cubicBezTo>
                <a:cubicBezTo>
                  <a:pt x="20043" y="5637"/>
                  <a:pt x="20111" y="5605"/>
                  <a:pt x="20125" y="5570"/>
                </a:cubicBezTo>
                <a:cubicBezTo>
                  <a:pt x="20125" y="5570"/>
                  <a:pt x="20125" y="5568"/>
                  <a:pt x="20125" y="5567"/>
                </a:cubicBezTo>
                <a:cubicBezTo>
                  <a:pt x="20139" y="5533"/>
                  <a:pt x="20098" y="5499"/>
                  <a:pt x="20009" y="5443"/>
                </a:cubicBezTo>
                <a:cubicBezTo>
                  <a:pt x="19925" y="5389"/>
                  <a:pt x="19862" y="5366"/>
                  <a:pt x="19793" y="5386"/>
                </a:cubicBezTo>
                <a:close/>
                <a:moveTo>
                  <a:pt x="19410" y="6853"/>
                </a:moveTo>
                <a:cubicBezTo>
                  <a:pt x="19342" y="6853"/>
                  <a:pt x="19287" y="6898"/>
                  <a:pt x="19287" y="6954"/>
                </a:cubicBezTo>
                <a:cubicBezTo>
                  <a:pt x="19287" y="7009"/>
                  <a:pt x="19379" y="7055"/>
                  <a:pt x="19492" y="7055"/>
                </a:cubicBezTo>
                <a:cubicBezTo>
                  <a:pt x="19604" y="7055"/>
                  <a:pt x="19660" y="7009"/>
                  <a:pt x="19615" y="6954"/>
                </a:cubicBezTo>
                <a:cubicBezTo>
                  <a:pt x="19571" y="6898"/>
                  <a:pt x="19478" y="6853"/>
                  <a:pt x="19410" y="6853"/>
                </a:cubicBezTo>
                <a:close/>
                <a:moveTo>
                  <a:pt x="20399" y="7271"/>
                </a:moveTo>
                <a:cubicBezTo>
                  <a:pt x="20347" y="7268"/>
                  <a:pt x="20281" y="7272"/>
                  <a:pt x="20195" y="7277"/>
                </a:cubicBezTo>
                <a:cubicBezTo>
                  <a:pt x="20034" y="7287"/>
                  <a:pt x="19938" y="7304"/>
                  <a:pt x="19882" y="7346"/>
                </a:cubicBezTo>
                <a:cubicBezTo>
                  <a:pt x="19826" y="7387"/>
                  <a:pt x="19808" y="7452"/>
                  <a:pt x="19808" y="7562"/>
                </a:cubicBezTo>
                <a:cubicBezTo>
                  <a:pt x="19808" y="7708"/>
                  <a:pt x="19840" y="7851"/>
                  <a:pt x="19878" y="7880"/>
                </a:cubicBezTo>
                <a:cubicBezTo>
                  <a:pt x="19897" y="7895"/>
                  <a:pt x="19949" y="7902"/>
                  <a:pt x="20017" y="7904"/>
                </a:cubicBezTo>
                <a:cubicBezTo>
                  <a:pt x="20084" y="7905"/>
                  <a:pt x="20169" y="7901"/>
                  <a:pt x="20253" y="7889"/>
                </a:cubicBezTo>
                <a:cubicBezTo>
                  <a:pt x="20486" y="7855"/>
                  <a:pt x="20561" y="7773"/>
                  <a:pt x="20569" y="7548"/>
                </a:cubicBezTo>
                <a:cubicBezTo>
                  <a:pt x="20573" y="7459"/>
                  <a:pt x="20563" y="7406"/>
                  <a:pt x="20546" y="7363"/>
                </a:cubicBezTo>
                <a:cubicBezTo>
                  <a:pt x="20545" y="7360"/>
                  <a:pt x="20544" y="7355"/>
                  <a:pt x="20542" y="7352"/>
                </a:cubicBezTo>
                <a:cubicBezTo>
                  <a:pt x="20537" y="7341"/>
                  <a:pt x="20535" y="7330"/>
                  <a:pt x="20527" y="7322"/>
                </a:cubicBezTo>
                <a:cubicBezTo>
                  <a:pt x="20526" y="7321"/>
                  <a:pt x="20524" y="7320"/>
                  <a:pt x="20523" y="7319"/>
                </a:cubicBezTo>
                <a:cubicBezTo>
                  <a:pt x="20517" y="7313"/>
                  <a:pt x="20512" y="7306"/>
                  <a:pt x="20504" y="7301"/>
                </a:cubicBezTo>
                <a:cubicBezTo>
                  <a:pt x="20479" y="7286"/>
                  <a:pt x="20446" y="7275"/>
                  <a:pt x="20399" y="7271"/>
                </a:cubicBezTo>
                <a:close/>
                <a:moveTo>
                  <a:pt x="8199" y="19767"/>
                </a:moveTo>
                <a:cubicBezTo>
                  <a:pt x="7721" y="19769"/>
                  <a:pt x="7411" y="19776"/>
                  <a:pt x="7167" y="19785"/>
                </a:cubicBezTo>
                <a:cubicBezTo>
                  <a:pt x="7090" y="19788"/>
                  <a:pt x="7009" y="19793"/>
                  <a:pt x="6951" y="19797"/>
                </a:cubicBezTo>
                <a:cubicBezTo>
                  <a:pt x="6907" y="19800"/>
                  <a:pt x="6861" y="19802"/>
                  <a:pt x="6828" y="19806"/>
                </a:cubicBezTo>
                <a:cubicBezTo>
                  <a:pt x="6733" y="19817"/>
                  <a:pt x="6667" y="19830"/>
                  <a:pt x="6634" y="19847"/>
                </a:cubicBezTo>
                <a:cubicBezTo>
                  <a:pt x="6616" y="19857"/>
                  <a:pt x="6603" y="19867"/>
                  <a:pt x="6600" y="19880"/>
                </a:cubicBezTo>
                <a:cubicBezTo>
                  <a:pt x="6596" y="19893"/>
                  <a:pt x="6599" y="19906"/>
                  <a:pt x="6607" y="19922"/>
                </a:cubicBezTo>
                <a:cubicBezTo>
                  <a:pt x="6619" y="19946"/>
                  <a:pt x="6624" y="19971"/>
                  <a:pt x="6619" y="19993"/>
                </a:cubicBezTo>
                <a:cubicBezTo>
                  <a:pt x="6614" y="20015"/>
                  <a:pt x="6600" y="20036"/>
                  <a:pt x="6580" y="20055"/>
                </a:cubicBezTo>
                <a:cubicBezTo>
                  <a:pt x="6578" y="20058"/>
                  <a:pt x="6572" y="20059"/>
                  <a:pt x="6569" y="20061"/>
                </a:cubicBezTo>
                <a:cubicBezTo>
                  <a:pt x="6533" y="20093"/>
                  <a:pt x="6476" y="20120"/>
                  <a:pt x="6410" y="20141"/>
                </a:cubicBezTo>
                <a:cubicBezTo>
                  <a:pt x="6390" y="20148"/>
                  <a:pt x="6367" y="20154"/>
                  <a:pt x="6345" y="20159"/>
                </a:cubicBezTo>
                <a:cubicBezTo>
                  <a:pt x="6285" y="20174"/>
                  <a:pt x="6222" y="20181"/>
                  <a:pt x="6151" y="20186"/>
                </a:cubicBezTo>
                <a:cubicBezTo>
                  <a:pt x="6123" y="20188"/>
                  <a:pt x="6100" y="20192"/>
                  <a:pt x="6070" y="20192"/>
                </a:cubicBezTo>
                <a:cubicBezTo>
                  <a:pt x="5973" y="20193"/>
                  <a:pt x="5872" y="20186"/>
                  <a:pt x="5773" y="20165"/>
                </a:cubicBezTo>
                <a:cubicBezTo>
                  <a:pt x="5680" y="20145"/>
                  <a:pt x="5599" y="20112"/>
                  <a:pt x="5545" y="20073"/>
                </a:cubicBezTo>
                <a:cubicBezTo>
                  <a:pt x="5518" y="20054"/>
                  <a:pt x="5500" y="20035"/>
                  <a:pt x="5487" y="20014"/>
                </a:cubicBezTo>
                <a:cubicBezTo>
                  <a:pt x="5473" y="19992"/>
                  <a:pt x="5467" y="19969"/>
                  <a:pt x="5471" y="19948"/>
                </a:cubicBezTo>
                <a:cubicBezTo>
                  <a:pt x="5476" y="19928"/>
                  <a:pt x="5472" y="19910"/>
                  <a:pt x="5464" y="19892"/>
                </a:cubicBezTo>
                <a:cubicBezTo>
                  <a:pt x="5464" y="19892"/>
                  <a:pt x="5464" y="19889"/>
                  <a:pt x="5464" y="19889"/>
                </a:cubicBezTo>
                <a:cubicBezTo>
                  <a:pt x="5463" y="19887"/>
                  <a:pt x="5461" y="19888"/>
                  <a:pt x="5460" y="19886"/>
                </a:cubicBezTo>
                <a:cubicBezTo>
                  <a:pt x="5447" y="19864"/>
                  <a:pt x="5424" y="19842"/>
                  <a:pt x="5394" y="19827"/>
                </a:cubicBezTo>
                <a:cubicBezTo>
                  <a:pt x="5388" y="19823"/>
                  <a:pt x="5382" y="19821"/>
                  <a:pt x="5375" y="19818"/>
                </a:cubicBezTo>
                <a:cubicBezTo>
                  <a:pt x="5339" y="19803"/>
                  <a:pt x="5294" y="19791"/>
                  <a:pt x="5244" y="19788"/>
                </a:cubicBezTo>
                <a:cubicBezTo>
                  <a:pt x="5194" y="19785"/>
                  <a:pt x="5152" y="19786"/>
                  <a:pt x="5120" y="19791"/>
                </a:cubicBezTo>
                <a:cubicBezTo>
                  <a:pt x="5091" y="19796"/>
                  <a:pt x="5074" y="19807"/>
                  <a:pt x="5058" y="19821"/>
                </a:cubicBezTo>
                <a:cubicBezTo>
                  <a:pt x="5054" y="19824"/>
                  <a:pt x="5050" y="19829"/>
                  <a:pt x="5047" y="19833"/>
                </a:cubicBezTo>
                <a:cubicBezTo>
                  <a:pt x="5039" y="19842"/>
                  <a:pt x="5034" y="19855"/>
                  <a:pt x="5031" y="19868"/>
                </a:cubicBezTo>
                <a:cubicBezTo>
                  <a:pt x="5023" y="19900"/>
                  <a:pt x="5025" y="19937"/>
                  <a:pt x="5039" y="19993"/>
                </a:cubicBezTo>
                <a:cubicBezTo>
                  <a:pt x="5068" y="20114"/>
                  <a:pt x="5100" y="20216"/>
                  <a:pt x="5112" y="20216"/>
                </a:cubicBezTo>
                <a:cubicBezTo>
                  <a:pt x="5124" y="20216"/>
                  <a:pt x="5164" y="20359"/>
                  <a:pt x="5197" y="20536"/>
                </a:cubicBezTo>
                <a:cubicBezTo>
                  <a:pt x="5221" y="20663"/>
                  <a:pt x="5219" y="20749"/>
                  <a:pt x="5186" y="20815"/>
                </a:cubicBezTo>
                <a:cubicBezTo>
                  <a:pt x="5152" y="20881"/>
                  <a:pt x="5087" y="20927"/>
                  <a:pt x="4977" y="20973"/>
                </a:cubicBezTo>
                <a:cubicBezTo>
                  <a:pt x="4913" y="20999"/>
                  <a:pt x="4864" y="21021"/>
                  <a:pt x="4830" y="21041"/>
                </a:cubicBezTo>
                <a:cubicBezTo>
                  <a:pt x="4801" y="21058"/>
                  <a:pt x="4787" y="21072"/>
                  <a:pt x="4780" y="21088"/>
                </a:cubicBezTo>
                <a:cubicBezTo>
                  <a:pt x="4776" y="21096"/>
                  <a:pt x="4779" y="21104"/>
                  <a:pt x="4780" y="21112"/>
                </a:cubicBezTo>
                <a:cubicBezTo>
                  <a:pt x="4781" y="21121"/>
                  <a:pt x="4786" y="21132"/>
                  <a:pt x="4792" y="21142"/>
                </a:cubicBezTo>
                <a:cubicBezTo>
                  <a:pt x="4809" y="21174"/>
                  <a:pt x="4839" y="21209"/>
                  <a:pt x="4904" y="21264"/>
                </a:cubicBezTo>
                <a:cubicBezTo>
                  <a:pt x="4961" y="21312"/>
                  <a:pt x="5002" y="21365"/>
                  <a:pt x="5023" y="21409"/>
                </a:cubicBezTo>
                <a:cubicBezTo>
                  <a:pt x="5032" y="21427"/>
                  <a:pt x="5037" y="21442"/>
                  <a:pt x="5039" y="21457"/>
                </a:cubicBezTo>
                <a:cubicBezTo>
                  <a:pt x="5039" y="21460"/>
                  <a:pt x="5043" y="21465"/>
                  <a:pt x="5043" y="21468"/>
                </a:cubicBezTo>
                <a:cubicBezTo>
                  <a:pt x="5043" y="21486"/>
                  <a:pt x="5036" y="21501"/>
                  <a:pt x="5023" y="21510"/>
                </a:cubicBezTo>
                <a:cubicBezTo>
                  <a:pt x="4975" y="21547"/>
                  <a:pt x="4992" y="21575"/>
                  <a:pt x="5062" y="21575"/>
                </a:cubicBezTo>
                <a:cubicBezTo>
                  <a:pt x="5132" y="21575"/>
                  <a:pt x="5260" y="21524"/>
                  <a:pt x="5344" y="21460"/>
                </a:cubicBezTo>
                <a:cubicBezTo>
                  <a:pt x="5459" y="21371"/>
                  <a:pt x="5539" y="21373"/>
                  <a:pt x="5684" y="21466"/>
                </a:cubicBezTo>
                <a:cubicBezTo>
                  <a:pt x="5893" y="21599"/>
                  <a:pt x="7109" y="21591"/>
                  <a:pt x="7001" y="21457"/>
                </a:cubicBezTo>
                <a:cubicBezTo>
                  <a:pt x="6992" y="21445"/>
                  <a:pt x="6988" y="21431"/>
                  <a:pt x="6990" y="21418"/>
                </a:cubicBezTo>
                <a:cubicBezTo>
                  <a:pt x="6992" y="21405"/>
                  <a:pt x="7001" y="21392"/>
                  <a:pt x="7013" y="21379"/>
                </a:cubicBezTo>
                <a:cubicBezTo>
                  <a:pt x="7036" y="21354"/>
                  <a:pt x="7075" y="21330"/>
                  <a:pt x="7129" y="21314"/>
                </a:cubicBezTo>
                <a:cubicBezTo>
                  <a:pt x="7237" y="21282"/>
                  <a:pt x="7297" y="21197"/>
                  <a:pt x="7260" y="21124"/>
                </a:cubicBezTo>
                <a:cubicBezTo>
                  <a:pt x="7224" y="21051"/>
                  <a:pt x="7255" y="20964"/>
                  <a:pt x="7330" y="20928"/>
                </a:cubicBezTo>
                <a:cubicBezTo>
                  <a:pt x="7414" y="20888"/>
                  <a:pt x="7581" y="20959"/>
                  <a:pt x="7728" y="21068"/>
                </a:cubicBezTo>
                <a:cubicBezTo>
                  <a:pt x="7794" y="21117"/>
                  <a:pt x="7849" y="21174"/>
                  <a:pt x="7898" y="21231"/>
                </a:cubicBezTo>
                <a:cubicBezTo>
                  <a:pt x="7926" y="21265"/>
                  <a:pt x="7954" y="21297"/>
                  <a:pt x="7971" y="21329"/>
                </a:cubicBezTo>
                <a:cubicBezTo>
                  <a:pt x="7973" y="21333"/>
                  <a:pt x="7977" y="21337"/>
                  <a:pt x="7979" y="21341"/>
                </a:cubicBezTo>
                <a:cubicBezTo>
                  <a:pt x="7979" y="21341"/>
                  <a:pt x="7979" y="21343"/>
                  <a:pt x="7979" y="21344"/>
                </a:cubicBezTo>
                <a:cubicBezTo>
                  <a:pt x="7992" y="21373"/>
                  <a:pt x="7998" y="21402"/>
                  <a:pt x="7998" y="21427"/>
                </a:cubicBezTo>
                <a:cubicBezTo>
                  <a:pt x="7998" y="21451"/>
                  <a:pt x="8008" y="21470"/>
                  <a:pt x="8025" y="21486"/>
                </a:cubicBezTo>
                <a:cubicBezTo>
                  <a:pt x="8046" y="21506"/>
                  <a:pt x="8086" y="21519"/>
                  <a:pt x="8126" y="21528"/>
                </a:cubicBezTo>
                <a:cubicBezTo>
                  <a:pt x="8184" y="21541"/>
                  <a:pt x="8253" y="21546"/>
                  <a:pt x="8334" y="21537"/>
                </a:cubicBezTo>
                <a:cubicBezTo>
                  <a:pt x="8515" y="21517"/>
                  <a:pt x="8723" y="21444"/>
                  <a:pt x="8833" y="21335"/>
                </a:cubicBezTo>
                <a:cubicBezTo>
                  <a:pt x="8915" y="21253"/>
                  <a:pt x="9250" y="21170"/>
                  <a:pt x="9574" y="21151"/>
                </a:cubicBezTo>
                <a:cubicBezTo>
                  <a:pt x="10049" y="21123"/>
                  <a:pt x="10170" y="21079"/>
                  <a:pt x="10189" y="20919"/>
                </a:cubicBezTo>
                <a:cubicBezTo>
                  <a:pt x="10202" y="20810"/>
                  <a:pt x="10244" y="20616"/>
                  <a:pt x="10281" y="20489"/>
                </a:cubicBezTo>
                <a:cubicBezTo>
                  <a:pt x="10334" y="20311"/>
                  <a:pt x="10276" y="20234"/>
                  <a:pt x="10030" y="20162"/>
                </a:cubicBezTo>
                <a:cubicBezTo>
                  <a:pt x="9978" y="20147"/>
                  <a:pt x="9932" y="20130"/>
                  <a:pt x="9895" y="20112"/>
                </a:cubicBezTo>
                <a:cubicBezTo>
                  <a:pt x="9858" y="20094"/>
                  <a:pt x="9830" y="20076"/>
                  <a:pt x="9810" y="20055"/>
                </a:cubicBezTo>
                <a:cubicBezTo>
                  <a:pt x="9790" y="20035"/>
                  <a:pt x="9779" y="20013"/>
                  <a:pt x="9775" y="19990"/>
                </a:cubicBezTo>
                <a:cubicBezTo>
                  <a:pt x="9771" y="19967"/>
                  <a:pt x="9774" y="19941"/>
                  <a:pt x="9787" y="19916"/>
                </a:cubicBezTo>
                <a:cubicBezTo>
                  <a:pt x="9803" y="19882"/>
                  <a:pt x="9800" y="19856"/>
                  <a:pt x="9768" y="19836"/>
                </a:cubicBezTo>
                <a:cubicBezTo>
                  <a:pt x="9702" y="19795"/>
                  <a:pt x="9508" y="19776"/>
                  <a:pt x="9064" y="19770"/>
                </a:cubicBezTo>
                <a:cubicBezTo>
                  <a:pt x="8843" y="19767"/>
                  <a:pt x="8560" y="19766"/>
                  <a:pt x="8199" y="19767"/>
                </a:cubicBezTo>
                <a:close/>
                <a:moveTo>
                  <a:pt x="329" y="20165"/>
                </a:moveTo>
                <a:cubicBezTo>
                  <a:pt x="251" y="20165"/>
                  <a:pt x="190" y="20167"/>
                  <a:pt x="144" y="20177"/>
                </a:cubicBezTo>
                <a:cubicBezTo>
                  <a:pt x="99" y="20187"/>
                  <a:pt x="69" y="20205"/>
                  <a:pt x="47" y="20236"/>
                </a:cubicBezTo>
                <a:cubicBezTo>
                  <a:pt x="26" y="20268"/>
                  <a:pt x="11" y="20313"/>
                  <a:pt x="5" y="20379"/>
                </a:cubicBezTo>
                <a:cubicBezTo>
                  <a:pt x="-1" y="20445"/>
                  <a:pt x="-1" y="20531"/>
                  <a:pt x="1" y="20643"/>
                </a:cubicBezTo>
                <a:cubicBezTo>
                  <a:pt x="5" y="20849"/>
                  <a:pt x="13" y="20960"/>
                  <a:pt x="32" y="20993"/>
                </a:cubicBezTo>
                <a:cubicBezTo>
                  <a:pt x="37" y="21002"/>
                  <a:pt x="41" y="21006"/>
                  <a:pt x="47" y="21005"/>
                </a:cubicBezTo>
                <a:cubicBezTo>
                  <a:pt x="54" y="21004"/>
                  <a:pt x="62" y="20997"/>
                  <a:pt x="71" y="20988"/>
                </a:cubicBezTo>
                <a:cubicBezTo>
                  <a:pt x="88" y="20967"/>
                  <a:pt x="109" y="20930"/>
                  <a:pt x="136" y="20878"/>
                </a:cubicBezTo>
                <a:cubicBezTo>
                  <a:pt x="305" y="20552"/>
                  <a:pt x="563" y="20740"/>
                  <a:pt x="577" y="21201"/>
                </a:cubicBezTo>
                <a:lnTo>
                  <a:pt x="584" y="21540"/>
                </a:lnTo>
                <a:lnTo>
                  <a:pt x="2319" y="21534"/>
                </a:lnTo>
                <a:cubicBezTo>
                  <a:pt x="3905" y="21527"/>
                  <a:pt x="4078" y="21506"/>
                  <a:pt x="4332" y="21311"/>
                </a:cubicBezTo>
                <a:cubicBezTo>
                  <a:pt x="4578" y="21122"/>
                  <a:pt x="4592" y="21073"/>
                  <a:pt x="4436" y="20860"/>
                </a:cubicBezTo>
                <a:cubicBezTo>
                  <a:pt x="4339" y="20728"/>
                  <a:pt x="4186" y="20584"/>
                  <a:pt x="4096" y="20539"/>
                </a:cubicBezTo>
                <a:cubicBezTo>
                  <a:pt x="4006" y="20495"/>
                  <a:pt x="3930" y="20396"/>
                  <a:pt x="3930" y="20323"/>
                </a:cubicBezTo>
                <a:cubicBezTo>
                  <a:pt x="3930" y="20298"/>
                  <a:pt x="3917" y="20277"/>
                  <a:pt x="3895" y="20260"/>
                </a:cubicBezTo>
                <a:cubicBezTo>
                  <a:pt x="3870" y="20240"/>
                  <a:pt x="3830" y="20229"/>
                  <a:pt x="3783" y="20219"/>
                </a:cubicBezTo>
                <a:cubicBezTo>
                  <a:pt x="3720" y="20205"/>
                  <a:pt x="3643" y="20200"/>
                  <a:pt x="3559" y="20204"/>
                </a:cubicBezTo>
                <a:cubicBezTo>
                  <a:pt x="3530" y="20205"/>
                  <a:pt x="3500" y="20209"/>
                  <a:pt x="3470" y="20213"/>
                </a:cubicBezTo>
                <a:cubicBezTo>
                  <a:pt x="3379" y="20223"/>
                  <a:pt x="3283" y="20239"/>
                  <a:pt x="3204" y="20266"/>
                </a:cubicBezTo>
                <a:cubicBezTo>
                  <a:pt x="3109" y="20298"/>
                  <a:pt x="3034" y="20341"/>
                  <a:pt x="2995" y="20394"/>
                </a:cubicBezTo>
                <a:cubicBezTo>
                  <a:pt x="2895" y="20531"/>
                  <a:pt x="2687" y="20569"/>
                  <a:pt x="2029" y="20569"/>
                </a:cubicBezTo>
                <a:cubicBezTo>
                  <a:pt x="1577" y="20569"/>
                  <a:pt x="1181" y="20532"/>
                  <a:pt x="917" y="20477"/>
                </a:cubicBezTo>
                <a:cubicBezTo>
                  <a:pt x="784" y="20449"/>
                  <a:pt x="689" y="20418"/>
                  <a:pt x="631" y="20382"/>
                </a:cubicBezTo>
                <a:cubicBezTo>
                  <a:pt x="571" y="20346"/>
                  <a:pt x="552" y="20307"/>
                  <a:pt x="584" y="20266"/>
                </a:cubicBezTo>
                <a:cubicBezTo>
                  <a:pt x="596" y="20252"/>
                  <a:pt x="599" y="20237"/>
                  <a:pt x="592" y="20225"/>
                </a:cubicBezTo>
                <a:cubicBezTo>
                  <a:pt x="584" y="20210"/>
                  <a:pt x="555" y="20202"/>
                  <a:pt x="526" y="20192"/>
                </a:cubicBezTo>
                <a:cubicBezTo>
                  <a:pt x="480" y="20177"/>
                  <a:pt x="415" y="20165"/>
                  <a:pt x="329" y="20165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01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853B1-0477-2649-9FD4-6C8B7019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Processor Die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8A7G.jpeg" descr="8A7G.jpeg">
            <a:extLst>
              <a:ext uri="{FF2B5EF4-FFF2-40B4-BE49-F238E27FC236}">
                <a16:creationId xmlns:a16="http://schemas.microsoft.com/office/drawing/2014/main" id="{90D03726-BCAE-4C46-874E-B487EFF8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25" y="2509911"/>
            <a:ext cx="8035451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DA65A-4387-0848-8D0F-AE85E6F3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7D61A-983E-D14A-BAC8-3629D5E25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06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56314971-0815-F643-997A-069FC000E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808" y="1712846"/>
            <a:ext cx="1064228" cy="1064228"/>
          </a:xfrm>
          <a:prstGeom prst="rect">
            <a:avLst/>
          </a:prstGeom>
        </p:spPr>
      </p:pic>
      <p:sp>
        <p:nvSpPr>
          <p:cNvPr id="92" name="Rectangle">
            <a:extLst>
              <a:ext uri="{FF2B5EF4-FFF2-40B4-BE49-F238E27FC236}">
                <a16:creationId xmlns:a16="http://schemas.microsoft.com/office/drawing/2014/main" id="{77890F14-E212-9F46-9363-74BF928CE91D}"/>
              </a:ext>
            </a:extLst>
          </p:cNvPr>
          <p:cNvSpPr/>
          <p:nvPr/>
        </p:nvSpPr>
        <p:spPr>
          <a:xfrm>
            <a:off x="3002423" y="3640578"/>
            <a:ext cx="1460827" cy="591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9B8E10-0A93-4343-A965-81D335A19CC2}"/>
              </a:ext>
            </a:extLst>
          </p:cNvPr>
          <p:cNvGrpSpPr/>
          <p:nvPr/>
        </p:nvGrpSpPr>
        <p:grpSpPr>
          <a:xfrm>
            <a:off x="1498942" y="1957388"/>
            <a:ext cx="9607135" cy="4182645"/>
            <a:chOff x="1098439" y="2235200"/>
            <a:chExt cx="12110635" cy="6877903"/>
          </a:xfrm>
        </p:grpSpPr>
        <p:sp>
          <p:nvSpPr>
            <p:cNvPr id="59" name="Line">
              <a:extLst>
                <a:ext uri="{FF2B5EF4-FFF2-40B4-BE49-F238E27FC236}">
                  <a16:creationId xmlns:a16="http://schemas.microsoft.com/office/drawing/2014/main" id="{2AAE86A4-25F8-554A-8991-1002DF23F787}"/>
                </a:ext>
              </a:extLst>
            </p:cNvPr>
            <p:cNvSpPr/>
            <p:nvPr/>
          </p:nvSpPr>
          <p:spPr>
            <a:xfrm rot="5400000" flipH="1">
              <a:off x="3403317" y="6589324"/>
              <a:ext cx="1415628" cy="219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83" y="0"/>
                  </a:lnTo>
                  <a:lnTo>
                    <a:pt x="10783" y="21600"/>
                  </a:lnTo>
                  <a:lnTo>
                    <a:pt x="21600" y="21600"/>
                  </a:lnTo>
                </a:path>
              </a:pathLst>
            </a:custGeom>
            <a:ln w="76200">
              <a:solidFill>
                <a:srgbClr val="686868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FCDE33C3-15AF-7946-969D-B12860FC3FE3}"/>
                </a:ext>
              </a:extLst>
            </p:cNvPr>
            <p:cNvSpPr/>
            <p:nvPr/>
          </p:nvSpPr>
          <p:spPr>
            <a:xfrm rot="10800000" flipH="1">
              <a:off x="2933699" y="6028140"/>
              <a:ext cx="1067929" cy="717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76200">
              <a:solidFill>
                <a:srgbClr val="686868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84" name="Video controller">
              <a:extLst>
                <a:ext uri="{FF2B5EF4-FFF2-40B4-BE49-F238E27FC236}">
                  <a16:creationId xmlns:a16="http://schemas.microsoft.com/office/drawing/2014/main" id="{E8680E33-4023-BD43-8056-711FC66BB985}"/>
                </a:ext>
              </a:extLst>
            </p:cNvPr>
            <p:cNvSpPr txBox="1"/>
            <p:nvPr/>
          </p:nvSpPr>
          <p:spPr>
            <a:xfrm>
              <a:off x="3189282" y="5006622"/>
              <a:ext cx="1623846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95000"/>
                </a:lnSpc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Video</a:t>
              </a:r>
              <a:br>
                <a:rPr sz="2000" dirty="0"/>
              </a:br>
              <a:r>
                <a:rPr sz="2000" dirty="0"/>
                <a:t>controller</a:t>
              </a:r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E538AA19-039E-4847-9E9E-516FB6D96350}"/>
                </a:ext>
              </a:extLst>
            </p:cNvPr>
            <p:cNvSpPr/>
            <p:nvPr/>
          </p:nvSpPr>
          <p:spPr>
            <a:xfrm>
              <a:off x="4003886" y="4373625"/>
              <a:ext cx="1" cy="642029"/>
            </a:xfrm>
            <a:prstGeom prst="line">
              <a:avLst/>
            </a:prstGeom>
            <a:ln w="76200">
              <a:solidFill>
                <a:srgbClr val="686868"/>
              </a:solidFill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73A1AEF3-6B61-1940-A3F8-D3B487E1650C}"/>
                </a:ext>
              </a:extLst>
            </p:cNvPr>
            <p:cNvSpPr/>
            <p:nvPr/>
          </p:nvSpPr>
          <p:spPr>
            <a:xfrm>
              <a:off x="6400800" y="4611511"/>
              <a:ext cx="2258" cy="401885"/>
            </a:xfrm>
            <a:prstGeom prst="line">
              <a:avLst/>
            </a:prstGeom>
            <a:ln w="76200">
              <a:solidFill>
                <a:srgbClr val="686868"/>
              </a:solidFill>
            </a:ln>
          </p:spPr>
          <p:txBody>
            <a:bodyPr lIns="0" tIns="0" rIns="0" bIns="0"/>
            <a:lstStyle/>
            <a:p>
              <a:endParaRPr/>
            </a:p>
          </p:txBody>
        </p:sp>
        <p:pic>
          <p:nvPicPr>
            <p:cNvPr id="53" name="ram-simm.jpg" descr="ram-simm.jpg">
              <a:extLst>
                <a:ext uri="{FF2B5EF4-FFF2-40B4-BE49-F238E27FC236}">
                  <a16:creationId xmlns:a16="http://schemas.microsoft.com/office/drawing/2014/main" id="{E958CEA3-B41E-4D4A-B510-461670D23FB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l="2093" t="6000" r="1919" b="14156"/>
            <a:stretch>
              <a:fillRect/>
            </a:stretch>
          </p:blipFill>
          <p:spPr>
            <a:xfrm>
              <a:off x="3073400" y="7353300"/>
              <a:ext cx="2354863" cy="5461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4" name="ram-simm.jpg" descr="ram-simm.jpg">
              <a:extLst>
                <a:ext uri="{FF2B5EF4-FFF2-40B4-BE49-F238E27FC236}">
                  <a16:creationId xmlns:a16="http://schemas.microsoft.com/office/drawing/2014/main" id="{1C2D7714-88BD-4F4D-8258-8BC5CFA2068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l="2059" t="5876" r="1953" b="14280"/>
            <a:stretch>
              <a:fillRect/>
            </a:stretch>
          </p:blipFill>
          <p:spPr>
            <a:xfrm>
              <a:off x="3289300" y="7569200"/>
              <a:ext cx="2354863" cy="5461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5" name="ram-simm.jpg" descr="ram-simm.jpg">
              <a:extLst>
                <a:ext uri="{FF2B5EF4-FFF2-40B4-BE49-F238E27FC236}">
                  <a16:creationId xmlns:a16="http://schemas.microsoft.com/office/drawing/2014/main" id="{EBB57E67-BADA-4343-89BE-A94527EF8F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l="2024" t="5753" r="1988" b="14404"/>
            <a:stretch>
              <a:fillRect/>
            </a:stretch>
          </p:blipFill>
          <p:spPr>
            <a:xfrm>
              <a:off x="3505200" y="7785100"/>
              <a:ext cx="2354863" cy="546100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6" name="Group">
              <a:extLst>
                <a:ext uri="{FF2B5EF4-FFF2-40B4-BE49-F238E27FC236}">
                  <a16:creationId xmlns:a16="http://schemas.microsoft.com/office/drawing/2014/main" id="{B757909E-6966-DD44-88EA-12519A6D0462}"/>
                </a:ext>
              </a:extLst>
            </p:cNvPr>
            <p:cNvGrpSpPr/>
            <p:nvPr/>
          </p:nvGrpSpPr>
          <p:grpSpPr>
            <a:xfrm>
              <a:off x="5480472" y="5003800"/>
              <a:ext cx="2056920" cy="990600"/>
              <a:chOff x="29569" y="0"/>
              <a:chExt cx="2056919" cy="990600"/>
            </a:xfrm>
          </p:grpSpPr>
          <p:sp>
            <p:nvSpPr>
              <p:cNvPr id="85" name="Rectangle">
                <a:extLst>
                  <a:ext uri="{FF2B5EF4-FFF2-40B4-BE49-F238E27FC236}">
                    <a16:creationId xmlns:a16="http://schemas.microsoft.com/office/drawing/2014/main" id="{7011C424-2951-074B-A040-EDB3232BE3D2}"/>
                  </a:ext>
                </a:extLst>
              </p:cNvPr>
              <p:cNvSpPr/>
              <p:nvPr/>
            </p:nvSpPr>
            <p:spPr>
              <a:xfrm>
                <a:off x="29569" y="9005"/>
                <a:ext cx="1842348" cy="9725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Hard drive controller">
                <a:extLst>
                  <a:ext uri="{FF2B5EF4-FFF2-40B4-BE49-F238E27FC236}">
                    <a16:creationId xmlns:a16="http://schemas.microsoft.com/office/drawing/2014/main" id="{B423EB52-7370-FD41-9417-53ECEBACF460}"/>
                  </a:ext>
                </a:extLst>
              </p:cNvPr>
              <p:cNvSpPr txBox="1"/>
              <p:nvPr/>
            </p:nvSpPr>
            <p:spPr>
              <a:xfrm>
                <a:off x="185001" y="0"/>
                <a:ext cx="1901487" cy="990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5000"/>
                  </a:lnSpc>
                  <a:defRPr sz="24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sz="2000" dirty="0"/>
                  <a:t>Hard drive</a:t>
                </a:r>
                <a:br>
                  <a:rPr sz="2000" dirty="0"/>
                </a:br>
                <a:r>
                  <a:rPr sz="2000" dirty="0"/>
                  <a:t>controller</a:t>
                </a:r>
              </a:p>
            </p:txBody>
          </p:sp>
        </p:grpSp>
        <p:sp>
          <p:nvSpPr>
            <p:cNvPr id="58" name="Memory">
              <a:extLst>
                <a:ext uri="{FF2B5EF4-FFF2-40B4-BE49-F238E27FC236}">
                  <a16:creationId xmlns:a16="http://schemas.microsoft.com/office/drawing/2014/main" id="{176FB08B-F7FC-0446-88EF-40BC69A5F818}"/>
                </a:ext>
              </a:extLst>
            </p:cNvPr>
            <p:cNvSpPr txBox="1"/>
            <p:nvPr/>
          </p:nvSpPr>
          <p:spPr>
            <a:xfrm>
              <a:off x="4428173" y="8438296"/>
              <a:ext cx="1256488" cy="6748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000" dirty="0"/>
                <a:t>Memory</a:t>
              </a:r>
              <a:endParaRPr dirty="0"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E55AAB6-E86E-D54F-BCB0-1F5828AE11A8}"/>
                </a:ext>
              </a:extLst>
            </p:cNvPr>
            <p:cNvSpPr/>
            <p:nvPr/>
          </p:nvSpPr>
          <p:spPr>
            <a:xfrm rot="16200000">
              <a:off x="4602197" y="5607191"/>
              <a:ext cx="1417886" cy="2181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ln w="76200">
              <a:solidFill>
                <a:srgbClr val="686868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61" name="Line">
              <a:extLst>
                <a:ext uri="{FF2B5EF4-FFF2-40B4-BE49-F238E27FC236}">
                  <a16:creationId xmlns:a16="http://schemas.microsoft.com/office/drawing/2014/main" id="{929471D3-CD41-EA43-8E62-893392E6D20E}"/>
                </a:ext>
              </a:extLst>
            </p:cNvPr>
            <p:cNvSpPr/>
            <p:nvPr/>
          </p:nvSpPr>
          <p:spPr>
            <a:xfrm rot="16200000">
              <a:off x="5768340" y="4443306"/>
              <a:ext cx="1415627" cy="451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83" y="0"/>
                  </a:lnTo>
                  <a:lnTo>
                    <a:pt x="10783" y="21600"/>
                  </a:lnTo>
                  <a:lnTo>
                    <a:pt x="21600" y="21600"/>
                  </a:lnTo>
                </a:path>
              </a:pathLst>
            </a:custGeom>
            <a:ln w="76200">
              <a:solidFill>
                <a:srgbClr val="686868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pic>
          <p:nvPicPr>
            <p:cNvPr id="62" name="ram-simm.jpg" descr="ram-simm.jpg">
              <a:extLst>
                <a:ext uri="{FF2B5EF4-FFF2-40B4-BE49-F238E27FC236}">
                  <a16:creationId xmlns:a16="http://schemas.microsoft.com/office/drawing/2014/main" id="{97C75159-E66E-1A47-942B-D3D85A493F4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l="1990" t="5629" r="2022" b="14528"/>
            <a:stretch>
              <a:fillRect/>
            </a:stretch>
          </p:blipFill>
          <p:spPr>
            <a:xfrm>
              <a:off x="3721100" y="8001000"/>
              <a:ext cx="2354863" cy="5461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4" name="Line">
              <a:extLst>
                <a:ext uri="{FF2B5EF4-FFF2-40B4-BE49-F238E27FC236}">
                  <a16:creationId xmlns:a16="http://schemas.microsoft.com/office/drawing/2014/main" id="{F2907112-75DB-F84F-86F2-8486F96785E5}"/>
                </a:ext>
              </a:extLst>
            </p:cNvPr>
            <p:cNvSpPr/>
            <p:nvPr/>
          </p:nvSpPr>
          <p:spPr>
            <a:xfrm rot="5400000" flipH="1">
              <a:off x="7369668" y="3660422"/>
              <a:ext cx="1846864" cy="863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ln w="25400">
              <a:solidFill>
                <a:srgbClr val="011993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65" name="Line">
              <a:extLst>
                <a:ext uri="{FF2B5EF4-FFF2-40B4-BE49-F238E27FC236}">
                  <a16:creationId xmlns:a16="http://schemas.microsoft.com/office/drawing/2014/main" id="{D4CEBE38-13D8-184B-B16F-5A2C7B31776F}"/>
                </a:ext>
              </a:extLst>
            </p:cNvPr>
            <p:cNvSpPr/>
            <p:nvPr/>
          </p:nvSpPr>
          <p:spPr>
            <a:xfrm rot="16200000">
              <a:off x="8528050" y="3359996"/>
              <a:ext cx="1866900" cy="144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393" y="0"/>
                    <a:pt x="10787" y="5400"/>
                    <a:pt x="10787" y="10800"/>
                  </a:cubicBezTo>
                  <a:cubicBezTo>
                    <a:pt x="10787" y="16200"/>
                    <a:pt x="16193" y="21600"/>
                    <a:pt x="21600" y="21600"/>
                  </a:cubicBezTo>
                </a:path>
              </a:pathLst>
            </a:custGeom>
            <a:ln w="25400">
              <a:solidFill>
                <a:srgbClr val="011993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grpSp>
          <p:nvGrpSpPr>
            <p:cNvPr id="66" name="Group">
              <a:extLst>
                <a:ext uri="{FF2B5EF4-FFF2-40B4-BE49-F238E27FC236}">
                  <a16:creationId xmlns:a16="http://schemas.microsoft.com/office/drawing/2014/main" id="{670DAA69-B4C1-3A49-BB31-59B017EF40EA}"/>
                </a:ext>
              </a:extLst>
            </p:cNvPr>
            <p:cNvGrpSpPr/>
            <p:nvPr/>
          </p:nvGrpSpPr>
          <p:grpSpPr>
            <a:xfrm>
              <a:off x="7810500" y="5006622"/>
              <a:ext cx="1841500" cy="990601"/>
              <a:chOff x="0" y="0"/>
              <a:chExt cx="1841500" cy="990600"/>
            </a:xfrm>
          </p:grpSpPr>
          <p:sp>
            <p:nvSpPr>
              <p:cNvPr id="81" name="Rectangle">
                <a:extLst>
                  <a:ext uri="{FF2B5EF4-FFF2-40B4-BE49-F238E27FC236}">
                    <a16:creationId xmlns:a16="http://schemas.microsoft.com/office/drawing/2014/main" id="{8F606FC5-7F99-EC46-81D8-E48E8C72741F}"/>
                  </a:ext>
                </a:extLst>
              </p:cNvPr>
              <p:cNvSpPr/>
              <p:nvPr/>
            </p:nvSpPr>
            <p:spPr>
              <a:xfrm>
                <a:off x="0" y="9005"/>
                <a:ext cx="1841500" cy="9725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2" name="USB controller">
                <a:extLst>
                  <a:ext uri="{FF2B5EF4-FFF2-40B4-BE49-F238E27FC236}">
                    <a16:creationId xmlns:a16="http://schemas.microsoft.com/office/drawing/2014/main" id="{39E52C45-5490-6948-82C1-74000F80E574}"/>
                  </a:ext>
                </a:extLst>
              </p:cNvPr>
              <p:cNvSpPr txBox="1"/>
              <p:nvPr/>
            </p:nvSpPr>
            <p:spPr>
              <a:xfrm>
                <a:off x="108827" y="0"/>
                <a:ext cx="1623846" cy="990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5000"/>
                  </a:lnSpc>
                  <a:defRPr sz="24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sz="2000" dirty="0"/>
                  <a:t>USB</a:t>
                </a:r>
                <a:br>
                  <a:rPr sz="2000" dirty="0"/>
                </a:br>
                <a:r>
                  <a:rPr sz="2000" dirty="0"/>
                  <a:t>controller</a:t>
                </a:r>
              </a:p>
            </p:txBody>
          </p:sp>
        </p:grpSp>
        <p:pic>
          <p:nvPicPr>
            <p:cNvPr id="67" name="image.png" descr="image.png">
              <a:extLst>
                <a:ext uri="{FF2B5EF4-FFF2-40B4-BE49-F238E27FC236}">
                  <a16:creationId xmlns:a16="http://schemas.microsoft.com/office/drawing/2014/main" id="{19119BA8-F493-8641-AB34-BFFC5BA0074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200" y="3619500"/>
              <a:ext cx="1739900" cy="997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8" name="Line">
              <a:extLst>
                <a:ext uri="{FF2B5EF4-FFF2-40B4-BE49-F238E27FC236}">
                  <a16:creationId xmlns:a16="http://schemas.microsoft.com/office/drawing/2014/main" id="{C5DCFBE7-4852-9E41-87AB-EDC80BF6D72C}"/>
                </a:ext>
              </a:extLst>
            </p:cNvPr>
            <p:cNvSpPr/>
            <p:nvPr/>
          </p:nvSpPr>
          <p:spPr>
            <a:xfrm rot="16200000">
              <a:off x="10427857" y="3748165"/>
              <a:ext cx="1736232" cy="798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101600">
              <a:solidFill>
                <a:srgbClr val="011993"/>
              </a:solidFill>
              <a:miter lim="400000"/>
              <a:tailEnd type="triangle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grpSp>
          <p:nvGrpSpPr>
            <p:cNvPr id="69" name="Group">
              <a:extLst>
                <a:ext uri="{FF2B5EF4-FFF2-40B4-BE49-F238E27FC236}">
                  <a16:creationId xmlns:a16="http://schemas.microsoft.com/office/drawing/2014/main" id="{AEF22F82-D345-D747-80F7-6FE7B782CFB7}"/>
                </a:ext>
              </a:extLst>
            </p:cNvPr>
            <p:cNvGrpSpPr/>
            <p:nvPr/>
          </p:nvGrpSpPr>
          <p:grpSpPr>
            <a:xfrm>
              <a:off x="9982200" y="5006622"/>
              <a:ext cx="1841500" cy="990601"/>
              <a:chOff x="0" y="0"/>
              <a:chExt cx="1841500" cy="990600"/>
            </a:xfrm>
          </p:grpSpPr>
          <p:sp>
            <p:nvSpPr>
              <p:cNvPr id="79" name="Rectangle">
                <a:extLst>
                  <a:ext uri="{FF2B5EF4-FFF2-40B4-BE49-F238E27FC236}">
                    <a16:creationId xmlns:a16="http://schemas.microsoft.com/office/drawing/2014/main" id="{0C64C6F4-1B1A-5E43-B692-2458C293EA33}"/>
                  </a:ext>
                </a:extLst>
              </p:cNvPr>
              <p:cNvSpPr/>
              <p:nvPr/>
            </p:nvSpPr>
            <p:spPr>
              <a:xfrm>
                <a:off x="0" y="9005"/>
                <a:ext cx="1841500" cy="9725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80" name="Network controller">
                <a:extLst>
                  <a:ext uri="{FF2B5EF4-FFF2-40B4-BE49-F238E27FC236}">
                    <a16:creationId xmlns:a16="http://schemas.microsoft.com/office/drawing/2014/main" id="{D3EB40DB-B1AA-5D48-BEC1-E95C1BE89BF4}"/>
                  </a:ext>
                </a:extLst>
              </p:cNvPr>
              <p:cNvSpPr txBox="1"/>
              <p:nvPr/>
            </p:nvSpPr>
            <p:spPr>
              <a:xfrm>
                <a:off x="165751" y="0"/>
                <a:ext cx="1623844" cy="990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95000"/>
                  </a:lnSpc>
                  <a:defRPr sz="2400"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sz="2000" dirty="0"/>
                  <a:t>Network</a:t>
                </a:r>
                <a:br>
                  <a:rPr sz="2000" dirty="0"/>
                </a:br>
                <a:r>
                  <a:rPr sz="2000" dirty="0"/>
                  <a:t>controller</a:t>
                </a:r>
              </a:p>
            </p:txBody>
          </p:sp>
        </p:grpSp>
        <p:sp>
          <p:nvSpPr>
            <p:cNvPr id="70" name="Outside world">
              <a:extLst>
                <a:ext uri="{FF2B5EF4-FFF2-40B4-BE49-F238E27FC236}">
                  <a16:creationId xmlns:a16="http://schemas.microsoft.com/office/drawing/2014/main" id="{EF373617-E92C-4945-B26C-80CB456D734A}"/>
                </a:ext>
              </a:extLst>
            </p:cNvPr>
            <p:cNvSpPr txBox="1"/>
            <p:nvPr/>
          </p:nvSpPr>
          <p:spPr>
            <a:xfrm>
              <a:off x="11766064" y="2879837"/>
              <a:ext cx="1443010" cy="7760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Internet</a:t>
              </a:r>
              <a:endParaRPr dirty="0"/>
            </a:p>
          </p:txBody>
        </p:sp>
        <p:sp>
          <p:nvSpPr>
            <p:cNvPr id="72" name="CPU">
              <a:extLst>
                <a:ext uri="{FF2B5EF4-FFF2-40B4-BE49-F238E27FC236}">
                  <a16:creationId xmlns:a16="http://schemas.microsoft.com/office/drawing/2014/main" id="{13CD28CC-F476-174F-AEC5-58FAAB82F681}"/>
                </a:ext>
              </a:extLst>
            </p:cNvPr>
            <p:cNvSpPr txBox="1"/>
            <p:nvPr/>
          </p:nvSpPr>
          <p:spPr>
            <a:xfrm>
              <a:off x="1686852" y="7297021"/>
              <a:ext cx="676943" cy="6748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000" dirty="0"/>
                <a:t>CPU</a:t>
              </a:r>
              <a:endParaRPr dirty="0"/>
            </a:p>
          </p:txBody>
        </p:sp>
        <p:sp>
          <p:nvSpPr>
            <p:cNvPr id="73" name="Computer internals (inside the “box”)">
              <a:extLst>
                <a:ext uri="{FF2B5EF4-FFF2-40B4-BE49-F238E27FC236}">
                  <a16:creationId xmlns:a16="http://schemas.microsoft.com/office/drawing/2014/main" id="{F0CAC3D2-C20B-1C42-8F7E-217DC07C3291}"/>
                </a:ext>
              </a:extLst>
            </p:cNvPr>
            <p:cNvSpPr txBox="1"/>
            <p:nvPr/>
          </p:nvSpPr>
          <p:spPr>
            <a:xfrm>
              <a:off x="6702474" y="6877524"/>
              <a:ext cx="3172621" cy="13833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400" dirty="0"/>
                <a:t>Computer internals</a:t>
              </a:r>
              <a:br>
                <a:rPr sz="2400" dirty="0"/>
              </a:br>
              <a:r>
                <a:rPr sz="2400" dirty="0"/>
                <a:t>(inside the “box”)</a:t>
              </a:r>
            </a:p>
          </p:txBody>
        </p:sp>
        <p:pic>
          <p:nvPicPr>
            <p:cNvPr id="74" name="droppedImage.pdf" descr="droppedImage.pdf">
              <a:extLst>
                <a:ext uri="{FF2B5EF4-FFF2-40B4-BE49-F238E27FC236}">
                  <a16:creationId xmlns:a16="http://schemas.microsoft.com/office/drawing/2014/main" id="{C1DEFAB2-FF25-0347-8A0A-326ABCAB1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1600" y="2235200"/>
              <a:ext cx="2264068" cy="23114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7" name="xeon-cpu.png" descr="xeon-cpu.png">
              <a:extLst>
                <a:ext uri="{FF2B5EF4-FFF2-40B4-BE49-F238E27FC236}">
                  <a16:creationId xmlns:a16="http://schemas.microsoft.com/office/drawing/2014/main" id="{D4CFA970-5AF7-6F42-B344-B313CC11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9403" y="5869092"/>
              <a:ext cx="1866903" cy="16594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37CE374D-F56D-1944-BEAD-EFA286660076}"/>
                </a:ext>
              </a:extLst>
            </p:cNvPr>
            <p:cNvSpPr/>
            <p:nvPr/>
          </p:nvSpPr>
          <p:spPr>
            <a:xfrm>
              <a:off x="1098439" y="3440833"/>
              <a:ext cx="11292362" cy="560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06"/>
                  </a:moveTo>
                  <a:lnTo>
                    <a:pt x="0" y="5549"/>
                  </a:lnTo>
                  <a:lnTo>
                    <a:pt x="8203" y="5549"/>
                  </a:lnTo>
                  <a:lnTo>
                    <a:pt x="8203" y="0"/>
                  </a:lnTo>
                  <a:lnTo>
                    <a:pt x="12169" y="0"/>
                  </a:lnTo>
                  <a:lnTo>
                    <a:pt x="12169" y="5229"/>
                  </a:lnTo>
                  <a:lnTo>
                    <a:pt x="21600" y="5229"/>
                  </a:lnTo>
                  <a:lnTo>
                    <a:pt x="21600" y="21345"/>
                  </a:lnTo>
                  <a:lnTo>
                    <a:pt x="5" y="21600"/>
                  </a:lnTo>
                  <a:lnTo>
                    <a:pt x="0" y="2000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63" name="Line">
              <a:extLst>
                <a:ext uri="{FF2B5EF4-FFF2-40B4-BE49-F238E27FC236}">
                  <a16:creationId xmlns:a16="http://schemas.microsoft.com/office/drawing/2014/main" id="{632B108B-DA9D-C240-9EB5-BEAE7820199E}"/>
                </a:ext>
              </a:extLst>
            </p:cNvPr>
            <p:cNvSpPr/>
            <p:nvPr/>
          </p:nvSpPr>
          <p:spPr>
            <a:xfrm rot="16200000">
              <a:off x="6852074" y="3415264"/>
              <a:ext cx="1415626" cy="6678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83" y="0"/>
                  </a:lnTo>
                  <a:lnTo>
                    <a:pt x="10783" y="21600"/>
                  </a:lnTo>
                  <a:lnTo>
                    <a:pt x="21600" y="21600"/>
                  </a:lnTo>
                </a:path>
              </a:pathLst>
            </a:custGeom>
            <a:ln w="76200">
              <a:solidFill>
                <a:srgbClr val="686868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1CD5F-4889-0448-A288-AEF5A4EA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Computer Internals</a:t>
            </a:r>
          </a:p>
        </p:txBody>
      </p:sp>
      <p:pic>
        <p:nvPicPr>
          <p:cNvPr id="7" name="Picture 6" descr="A calculator next to a keyboard&#10;&#10;Description automatically generated">
            <a:extLst>
              <a:ext uri="{FF2B5EF4-FFF2-40B4-BE49-F238E27FC236}">
                <a16:creationId xmlns:a16="http://schemas.microsoft.com/office/drawing/2014/main" id="{21F4870E-A18C-D047-A3B6-5F217D772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928" y="1667414"/>
            <a:ext cx="2723102" cy="1015717"/>
          </a:xfrm>
          <a:prstGeom prst="rect">
            <a:avLst/>
          </a:prstGeom>
        </p:spPr>
      </p:pic>
      <p:sp>
        <p:nvSpPr>
          <p:cNvPr id="93" name="Footer Placeholder 92">
            <a:extLst>
              <a:ext uri="{FF2B5EF4-FFF2-40B4-BE49-F238E27FC236}">
                <a16:creationId xmlns:a16="http://schemas.microsoft.com/office/drawing/2014/main" id="{FB23A9B3-974D-FA4D-BC35-8471F570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4" name="Slide Number Placeholder 93">
            <a:extLst>
              <a:ext uri="{FF2B5EF4-FFF2-40B4-BE49-F238E27FC236}">
                <a16:creationId xmlns:a16="http://schemas.microsoft.com/office/drawing/2014/main" id="{EF887AB7-6CEB-064A-8730-0D942BC2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09965-A9FE-CB46-AE38-91EE4863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Operating System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B5CBD-8143-974B-936F-CBB325E27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3696" y="1640573"/>
            <a:ext cx="2926080" cy="4363844"/>
          </a:xfrm>
        </p:spPr>
        <p:txBody>
          <a:bodyPr>
            <a:normAutofit/>
          </a:bodyPr>
          <a:lstStyle/>
          <a:p>
            <a:r>
              <a:rPr lang="en-US" dirty="0"/>
              <a:t>The most privileged code runs at lower levels.</a:t>
            </a:r>
          </a:p>
          <a:p>
            <a:r>
              <a:rPr lang="en-US" dirty="0"/>
              <a:t>Some CPUs provide this functionality.</a:t>
            </a:r>
          </a:p>
          <a:p>
            <a:r>
              <a:rPr lang="en-US" dirty="0"/>
              <a:t>This diagram is </a:t>
            </a:r>
            <a:r>
              <a:rPr lang="en-US" i="1" dirty="0"/>
              <a:t>conceptual</a:t>
            </a:r>
            <a:r>
              <a:rPr lang="en-US" dirty="0"/>
              <a:t>.</a:t>
            </a: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6C4796-CFC8-F54C-AA8F-FBBC0613C1BA}"/>
              </a:ext>
            </a:extLst>
          </p:cNvPr>
          <p:cNvGrpSpPr/>
          <p:nvPr/>
        </p:nvGrpSpPr>
        <p:grpSpPr>
          <a:xfrm>
            <a:off x="7770668" y="1246602"/>
            <a:ext cx="4131045" cy="5048811"/>
            <a:chOff x="6898337" y="2174097"/>
            <a:chExt cx="5739301" cy="7000251"/>
          </a:xfrm>
        </p:grpSpPr>
        <p:sp>
          <p:nvSpPr>
            <p:cNvPr id="13" name="Core routines…">
              <a:extLst>
                <a:ext uri="{FF2B5EF4-FFF2-40B4-BE49-F238E27FC236}">
                  <a16:creationId xmlns:a16="http://schemas.microsoft.com/office/drawing/2014/main" id="{B489106B-9EEA-DF4D-9C55-F17E532F4C15}"/>
                </a:ext>
              </a:extLst>
            </p:cNvPr>
            <p:cNvSpPr txBox="1"/>
            <p:nvPr/>
          </p:nvSpPr>
          <p:spPr>
            <a:xfrm>
              <a:off x="8933679" y="7751892"/>
              <a:ext cx="3703959" cy="14224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30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Core routines</a:t>
              </a:r>
            </a:p>
            <a:p>
              <a:pPr>
                <a:defRPr sz="30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(processes,</a:t>
              </a:r>
              <a:br>
                <a:rPr sz="2000" dirty="0"/>
              </a:br>
              <a:r>
                <a:rPr sz="2000" dirty="0"/>
                <a:t>memory management)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1BD27E-BA93-3043-AA6D-F4067B40A305}"/>
                </a:ext>
              </a:extLst>
            </p:cNvPr>
            <p:cNvGrpSpPr/>
            <p:nvPr/>
          </p:nvGrpSpPr>
          <p:grpSpPr>
            <a:xfrm>
              <a:off x="6898337" y="2174097"/>
              <a:ext cx="5684940" cy="6276490"/>
              <a:chOff x="6898337" y="2174097"/>
              <a:chExt cx="5684940" cy="6276490"/>
            </a:xfrm>
          </p:grpSpPr>
          <p:sp>
            <p:nvSpPr>
              <p:cNvPr id="17" name="Circle">
                <a:extLst>
                  <a:ext uri="{FF2B5EF4-FFF2-40B4-BE49-F238E27FC236}">
                    <a16:creationId xmlns:a16="http://schemas.microsoft.com/office/drawing/2014/main" id="{F707B99E-D6A0-F944-9284-947AAB8D543B}"/>
                  </a:ext>
                </a:extLst>
              </p:cNvPr>
              <p:cNvSpPr/>
              <p:nvPr/>
            </p:nvSpPr>
            <p:spPr>
              <a:xfrm>
                <a:off x="7850555" y="2941802"/>
                <a:ext cx="4732722" cy="4732722"/>
              </a:xfrm>
              <a:prstGeom prst="ellipse">
                <a:avLst/>
              </a:prstGeom>
              <a:solidFill>
                <a:srgbClr val="FFFC79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C8A847DD-9098-9247-9003-6C7DF8A16CA7}"/>
                  </a:ext>
                </a:extLst>
              </p:cNvPr>
              <p:cNvSpPr/>
              <p:nvPr/>
            </p:nvSpPr>
            <p:spPr>
              <a:xfrm>
                <a:off x="8444606" y="3535853"/>
                <a:ext cx="3544620" cy="3544620"/>
              </a:xfrm>
              <a:prstGeom prst="ellipse">
                <a:avLst/>
              </a:prstGeom>
              <a:solidFill>
                <a:srgbClr val="73FA79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19" name="Circle">
                <a:extLst>
                  <a:ext uri="{FF2B5EF4-FFF2-40B4-BE49-F238E27FC236}">
                    <a16:creationId xmlns:a16="http://schemas.microsoft.com/office/drawing/2014/main" id="{C96F637C-49F3-5747-A2E6-DCC067F12918}"/>
                  </a:ext>
                </a:extLst>
              </p:cNvPr>
              <p:cNvSpPr/>
              <p:nvPr/>
            </p:nvSpPr>
            <p:spPr>
              <a:xfrm>
                <a:off x="8977911" y="4069158"/>
                <a:ext cx="2478009" cy="2478010"/>
              </a:xfrm>
              <a:prstGeom prst="ellipse">
                <a:avLst/>
              </a:prstGeom>
              <a:solidFill>
                <a:srgbClr val="76D6FF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20" name="Circle">
                <a:extLst>
                  <a:ext uri="{FF2B5EF4-FFF2-40B4-BE49-F238E27FC236}">
                    <a16:creationId xmlns:a16="http://schemas.microsoft.com/office/drawing/2014/main" id="{5B7A554B-FE69-A049-B54C-1A8E4B8F0171}"/>
                  </a:ext>
                </a:extLst>
              </p:cNvPr>
              <p:cNvSpPr/>
              <p:nvPr/>
            </p:nvSpPr>
            <p:spPr>
              <a:xfrm>
                <a:off x="9581915" y="4673163"/>
                <a:ext cx="1270001" cy="1270001"/>
              </a:xfrm>
              <a:prstGeom prst="ellipse">
                <a:avLst/>
              </a:prstGeom>
              <a:solidFill>
                <a:srgbClr val="0433FF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21" name="User code">
                <a:extLst>
                  <a:ext uri="{FF2B5EF4-FFF2-40B4-BE49-F238E27FC236}">
                    <a16:creationId xmlns:a16="http://schemas.microsoft.com/office/drawing/2014/main" id="{F2913FE3-EE93-864F-9395-9344D7E941C0}"/>
                  </a:ext>
                </a:extLst>
              </p:cNvPr>
              <p:cNvSpPr txBox="1"/>
              <p:nvPr/>
            </p:nvSpPr>
            <p:spPr>
              <a:xfrm>
                <a:off x="7410316" y="2480591"/>
                <a:ext cx="1543237" cy="52630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1800" dirty="0"/>
                  <a:t>User code</a:t>
                </a:r>
              </a:p>
            </p:txBody>
          </p:sp>
          <p:sp>
            <p:nvSpPr>
              <p:cNvPr id="22" name="Line">
                <a:extLst>
                  <a:ext uri="{FF2B5EF4-FFF2-40B4-BE49-F238E27FC236}">
                    <a16:creationId xmlns:a16="http://schemas.microsoft.com/office/drawing/2014/main" id="{9DAF8B06-FEFA-0A45-8777-839C6336F87B}"/>
                  </a:ext>
                </a:extLst>
              </p:cNvPr>
              <p:cNvSpPr/>
              <p:nvPr/>
            </p:nvSpPr>
            <p:spPr>
              <a:xfrm>
                <a:off x="8499272" y="2953990"/>
                <a:ext cx="630749" cy="630749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0" tIns="0" rIns="0" bIns="0"/>
              <a:lstStyle/>
              <a:p>
                <a:endParaRPr/>
              </a:p>
            </p:txBody>
          </p:sp>
          <p:sp>
            <p:nvSpPr>
              <p:cNvPr id="23" name="Line">
                <a:extLst>
                  <a:ext uri="{FF2B5EF4-FFF2-40B4-BE49-F238E27FC236}">
                    <a16:creationId xmlns:a16="http://schemas.microsoft.com/office/drawing/2014/main" id="{D4FB9974-F1F4-5443-BB0D-0372D590A5AB}"/>
                  </a:ext>
                </a:extLst>
              </p:cNvPr>
              <p:cNvSpPr/>
              <p:nvPr/>
            </p:nvSpPr>
            <p:spPr>
              <a:xfrm flipH="1" flipV="1">
                <a:off x="10283988" y="5408171"/>
                <a:ext cx="735424" cy="2380370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0" tIns="0" rIns="0" bIns="0"/>
              <a:lstStyle/>
              <a:p>
                <a:endParaRPr/>
              </a:p>
            </p:txBody>
          </p:sp>
          <p:sp>
            <p:nvSpPr>
              <p:cNvPr id="24" name="File system">
                <a:extLst>
                  <a:ext uri="{FF2B5EF4-FFF2-40B4-BE49-F238E27FC236}">
                    <a16:creationId xmlns:a16="http://schemas.microsoft.com/office/drawing/2014/main" id="{84D36326-3650-4C4B-A19C-DDCEA9A04381}"/>
                  </a:ext>
                </a:extLst>
              </p:cNvPr>
              <p:cNvSpPr txBox="1"/>
              <p:nvPr/>
            </p:nvSpPr>
            <p:spPr>
              <a:xfrm>
                <a:off x="6898337" y="7881604"/>
                <a:ext cx="1849893" cy="5689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000" dirty="0"/>
                  <a:t>File system</a:t>
                </a:r>
              </a:p>
            </p:txBody>
          </p:sp>
          <p:sp>
            <p:nvSpPr>
              <p:cNvPr id="25" name="Line">
                <a:extLst>
                  <a:ext uri="{FF2B5EF4-FFF2-40B4-BE49-F238E27FC236}">
                    <a16:creationId xmlns:a16="http://schemas.microsoft.com/office/drawing/2014/main" id="{C700B951-7F39-174E-80F3-F863957C32E9}"/>
                  </a:ext>
                </a:extLst>
              </p:cNvPr>
              <p:cNvSpPr/>
              <p:nvPr/>
            </p:nvSpPr>
            <p:spPr>
              <a:xfrm flipV="1">
                <a:off x="7696239" y="6475349"/>
                <a:ext cx="1683031" cy="1473201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0" tIns="0" rIns="0" bIns="0"/>
              <a:lstStyle/>
              <a:p>
                <a:endParaRPr/>
              </a:p>
            </p:txBody>
          </p:sp>
          <p:sp>
            <p:nvSpPr>
              <p:cNvPr id="26" name="Device drivers">
                <a:extLst>
                  <a:ext uri="{FF2B5EF4-FFF2-40B4-BE49-F238E27FC236}">
                    <a16:creationId xmlns:a16="http://schemas.microsoft.com/office/drawing/2014/main" id="{759EC956-9ABC-D945-B766-AC511B9A791D}"/>
                  </a:ext>
                </a:extLst>
              </p:cNvPr>
              <p:cNvSpPr txBox="1"/>
              <p:nvPr/>
            </p:nvSpPr>
            <p:spPr>
              <a:xfrm>
                <a:off x="10232628" y="2174097"/>
                <a:ext cx="2318935" cy="56898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000" dirty="0"/>
                  <a:t>Device drivers</a:t>
                </a: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id="{879CD4AF-0949-D549-8986-0B5D6839BD1A}"/>
                  </a:ext>
                </a:extLst>
              </p:cNvPr>
              <p:cNvSpPr/>
              <p:nvPr/>
            </p:nvSpPr>
            <p:spPr>
              <a:xfrm flipH="1">
                <a:off x="10615574" y="2760900"/>
                <a:ext cx="849683" cy="1673591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0" tIns="0" rIns="0" bIns="0"/>
              <a:lstStyle/>
              <a:p>
                <a:endParaRPr/>
              </a:p>
            </p:txBody>
          </p:sp>
          <p:sp>
            <p:nvSpPr>
              <p:cNvPr id="28" name="Square">
                <a:extLst>
                  <a:ext uri="{FF2B5EF4-FFF2-40B4-BE49-F238E27FC236}">
                    <a16:creationId xmlns:a16="http://schemas.microsoft.com/office/drawing/2014/main" id="{1AC3342E-3241-D94C-ABD4-56AA92724ECE}"/>
                  </a:ext>
                </a:extLst>
              </p:cNvPr>
              <p:cNvSpPr/>
              <p:nvPr/>
            </p:nvSpPr>
            <p:spPr>
              <a:xfrm>
                <a:off x="8556345" y="4393216"/>
                <a:ext cx="169617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29" name="Square">
                <a:extLst>
                  <a:ext uri="{FF2B5EF4-FFF2-40B4-BE49-F238E27FC236}">
                    <a16:creationId xmlns:a16="http://schemas.microsoft.com/office/drawing/2014/main" id="{AD803281-5866-3249-9C4D-D5C5E5EE69F8}"/>
                  </a:ext>
                </a:extLst>
              </p:cNvPr>
              <p:cNvSpPr/>
              <p:nvPr/>
            </p:nvSpPr>
            <p:spPr>
              <a:xfrm>
                <a:off x="8723103" y="4124800"/>
                <a:ext cx="169617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0" name="Square">
                <a:extLst>
                  <a:ext uri="{FF2B5EF4-FFF2-40B4-BE49-F238E27FC236}">
                    <a16:creationId xmlns:a16="http://schemas.microsoft.com/office/drawing/2014/main" id="{B0F9D2C9-E893-DC44-8310-2B2DACEFE9D4}"/>
                  </a:ext>
                </a:extLst>
              </p:cNvPr>
              <p:cNvSpPr/>
              <p:nvPr/>
            </p:nvSpPr>
            <p:spPr>
              <a:xfrm>
                <a:off x="9664899" y="4124800"/>
                <a:ext cx="169618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1" name="Square">
                <a:extLst>
                  <a:ext uri="{FF2B5EF4-FFF2-40B4-BE49-F238E27FC236}">
                    <a16:creationId xmlns:a16="http://schemas.microsoft.com/office/drawing/2014/main" id="{96CCAAFD-5137-D04B-BAFC-7C3602245A34}"/>
                  </a:ext>
                </a:extLst>
              </p:cNvPr>
              <p:cNvSpPr/>
              <p:nvPr/>
            </p:nvSpPr>
            <p:spPr>
              <a:xfrm>
                <a:off x="9432430" y="4284281"/>
                <a:ext cx="169618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2" name="Square">
                <a:extLst>
                  <a:ext uri="{FF2B5EF4-FFF2-40B4-BE49-F238E27FC236}">
                    <a16:creationId xmlns:a16="http://schemas.microsoft.com/office/drawing/2014/main" id="{DF2A5BF3-D122-784E-980E-2C46C84293FD}"/>
                  </a:ext>
                </a:extLst>
              </p:cNvPr>
              <p:cNvSpPr/>
              <p:nvPr/>
            </p:nvSpPr>
            <p:spPr>
              <a:xfrm>
                <a:off x="9211943" y="4507977"/>
                <a:ext cx="169617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3" name="Square">
                <a:extLst>
                  <a:ext uri="{FF2B5EF4-FFF2-40B4-BE49-F238E27FC236}">
                    <a16:creationId xmlns:a16="http://schemas.microsoft.com/office/drawing/2014/main" id="{38AE4C3D-342C-A042-8BCF-15A069F84808}"/>
                  </a:ext>
                </a:extLst>
              </p:cNvPr>
              <p:cNvSpPr/>
              <p:nvPr/>
            </p:nvSpPr>
            <p:spPr>
              <a:xfrm>
                <a:off x="9758323" y="4754271"/>
                <a:ext cx="169618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4" name="Square">
                <a:extLst>
                  <a:ext uri="{FF2B5EF4-FFF2-40B4-BE49-F238E27FC236}">
                    <a16:creationId xmlns:a16="http://schemas.microsoft.com/office/drawing/2014/main" id="{1FABF71C-3004-434E-B156-3B85028DF227}"/>
                  </a:ext>
                </a:extLst>
              </p:cNvPr>
              <p:cNvSpPr/>
              <p:nvPr/>
            </p:nvSpPr>
            <p:spPr>
              <a:xfrm>
                <a:off x="10017128" y="4655879"/>
                <a:ext cx="169618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5" name="Square">
                <a:extLst>
                  <a:ext uri="{FF2B5EF4-FFF2-40B4-BE49-F238E27FC236}">
                    <a16:creationId xmlns:a16="http://schemas.microsoft.com/office/drawing/2014/main" id="{5257A19B-3D54-1844-BC98-BBEA260BBFF5}"/>
                  </a:ext>
                </a:extLst>
              </p:cNvPr>
              <p:cNvSpPr/>
              <p:nvPr/>
            </p:nvSpPr>
            <p:spPr>
              <a:xfrm>
                <a:off x="10431704" y="4655879"/>
                <a:ext cx="169618" cy="169618"/>
              </a:xfrm>
              <a:prstGeom prst="rect">
                <a:avLst/>
              </a:prstGeom>
              <a:solidFill>
                <a:srgbClr val="000000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  <p:sp>
            <p:nvSpPr>
              <p:cNvPr id="36" name="Gate">
                <a:extLst>
                  <a:ext uri="{FF2B5EF4-FFF2-40B4-BE49-F238E27FC236}">
                    <a16:creationId xmlns:a16="http://schemas.microsoft.com/office/drawing/2014/main" id="{C62B9E38-EEBC-914B-ABD3-77E93DAB10BE}"/>
                  </a:ext>
                </a:extLst>
              </p:cNvPr>
              <p:cNvSpPr txBox="1"/>
              <p:nvPr/>
            </p:nvSpPr>
            <p:spPr>
              <a:xfrm>
                <a:off x="7201712" y="3278600"/>
                <a:ext cx="808895" cy="52630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3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1800" dirty="0"/>
                  <a:t>Gate</a:t>
                </a: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733FD1C5-30E9-8C44-AA83-EA0184A5E300}"/>
                  </a:ext>
                </a:extLst>
              </p:cNvPr>
              <p:cNvSpPr/>
              <p:nvPr/>
            </p:nvSpPr>
            <p:spPr>
              <a:xfrm>
                <a:off x="7696239" y="3748684"/>
                <a:ext cx="928760" cy="685808"/>
              </a:xfrm>
              <a:prstGeom prst="line">
                <a:avLst/>
              </a:prstGeom>
              <a:ln w="381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0" tIns="0" rIns="0" bIns="0"/>
              <a:lstStyle/>
              <a:p>
                <a:endParaRPr/>
              </a:p>
            </p:txBody>
          </p:sp>
        </p:grpSp>
      </p:grp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494821F0-31FD-084F-88C7-36343E4A9BCE}"/>
              </a:ext>
            </a:extLst>
          </p:cNvPr>
          <p:cNvSpPr/>
          <p:nvPr/>
        </p:nvSpPr>
        <p:spPr>
          <a:xfrm>
            <a:off x="1731153" y="3964976"/>
            <a:ext cx="1637336" cy="734371"/>
          </a:xfrm>
          <a:prstGeom prst="wedgeRectCallout">
            <a:avLst>
              <a:gd name="adj1" fmla="val -76076"/>
              <a:gd name="adj2" fmla="val 773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Remember me?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D1F22-83AF-504F-82AA-29489788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6B909-2636-634C-B173-2A20C86B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person wearing glasses&#10;&#10;Description automatically generated">
            <a:extLst>
              <a:ext uri="{FF2B5EF4-FFF2-40B4-BE49-F238E27FC236}">
                <a16:creationId xmlns:a16="http://schemas.microsoft.com/office/drawing/2014/main" id="{FD16DB5C-A575-364F-A2F0-54942E5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665" y="4785242"/>
            <a:ext cx="1498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070600-A406-AA48-9B69-DFFDB917D43D}"/>
              </a:ext>
            </a:extLst>
          </p:cNvPr>
          <p:cNvGrpSpPr/>
          <p:nvPr/>
        </p:nvGrpSpPr>
        <p:grpSpPr>
          <a:xfrm>
            <a:off x="4976030" y="3687563"/>
            <a:ext cx="6475893" cy="2559440"/>
            <a:chOff x="1295400" y="5210892"/>
            <a:chExt cx="11049000" cy="4263164"/>
          </a:xfrm>
        </p:grpSpPr>
        <p:sp>
          <p:nvSpPr>
            <p:cNvPr id="42" name="Line">
              <a:extLst>
                <a:ext uri="{FF2B5EF4-FFF2-40B4-BE49-F238E27FC236}">
                  <a16:creationId xmlns:a16="http://schemas.microsoft.com/office/drawing/2014/main" id="{DD3B7E45-ADB9-CD4F-8B2A-3FE87A39C4F9}"/>
                </a:ext>
              </a:extLst>
            </p:cNvPr>
            <p:cNvSpPr/>
            <p:nvPr/>
          </p:nvSpPr>
          <p:spPr>
            <a:xfrm>
              <a:off x="5575300" y="5938873"/>
              <a:ext cx="548373" cy="2948020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82029686-6CA1-094B-B873-DAE671E2C240}"/>
                </a:ext>
              </a:extLst>
            </p:cNvPr>
            <p:cNvSpPr/>
            <p:nvPr/>
          </p:nvSpPr>
          <p:spPr>
            <a:xfrm>
              <a:off x="5740399" y="5776315"/>
              <a:ext cx="3298406" cy="1284008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9990DB33-FC93-214E-A7D7-6DAA94053FE1}"/>
                </a:ext>
              </a:extLst>
            </p:cNvPr>
            <p:cNvSpPr/>
            <p:nvPr/>
          </p:nvSpPr>
          <p:spPr>
            <a:xfrm flipH="1">
              <a:off x="6213047" y="7670590"/>
              <a:ext cx="810898" cy="111449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59E65848-577D-3F4C-AC81-62B4BEE03E5A}"/>
                </a:ext>
              </a:extLst>
            </p:cNvPr>
            <p:cNvSpPr/>
            <p:nvPr/>
          </p:nvSpPr>
          <p:spPr>
            <a:xfrm>
              <a:off x="9296404" y="7535249"/>
              <a:ext cx="450792" cy="119618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859F5DC-DF71-3340-A642-74DB6C42480D}"/>
                </a:ext>
              </a:extLst>
            </p:cNvPr>
            <p:cNvSpPr/>
            <p:nvPr/>
          </p:nvSpPr>
          <p:spPr>
            <a:xfrm flipH="1">
              <a:off x="8290829" y="7670590"/>
              <a:ext cx="520431" cy="106084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35D7785E-1007-A040-875A-EC59E38005BF}"/>
                </a:ext>
              </a:extLst>
            </p:cNvPr>
            <p:cNvSpPr/>
            <p:nvPr/>
          </p:nvSpPr>
          <p:spPr>
            <a:xfrm>
              <a:off x="2350344" y="7670590"/>
              <a:ext cx="5885759" cy="111449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 dirty="0"/>
            </a:p>
          </p:txBody>
        </p:sp>
        <p:sp>
          <p:nvSpPr>
            <p:cNvPr id="8" name="Main procedure">
              <a:extLst>
                <a:ext uri="{FF2B5EF4-FFF2-40B4-BE49-F238E27FC236}">
                  <a16:creationId xmlns:a16="http://schemas.microsoft.com/office/drawing/2014/main" id="{B837F533-3B22-6A48-8FAB-6C09BF647491}"/>
                </a:ext>
              </a:extLst>
            </p:cNvPr>
            <p:cNvSpPr txBox="1"/>
            <p:nvPr/>
          </p:nvSpPr>
          <p:spPr>
            <a:xfrm>
              <a:off x="10322352" y="5210892"/>
              <a:ext cx="2011103" cy="1196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Main</a:t>
              </a:r>
              <a:br>
                <a:rPr sz="2000" dirty="0"/>
              </a:br>
              <a:r>
                <a:rPr sz="2000" dirty="0"/>
                <a:t>procedure</a:t>
              </a: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71BD0044-83AB-3C4D-8D42-88C489841DC4}"/>
                </a:ext>
              </a:extLst>
            </p:cNvPr>
            <p:cNvSpPr/>
            <p:nvPr/>
          </p:nvSpPr>
          <p:spPr>
            <a:xfrm>
              <a:off x="1295400" y="6620723"/>
              <a:ext cx="11049000" cy="2257"/>
            </a:xfrm>
            <a:prstGeom prst="line">
              <a:avLst/>
            </a:prstGeom>
            <a:ln w="25400">
              <a:solidFill>
                <a:srgbClr val="000000"/>
              </a:solidFill>
              <a:prstDash val="das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A1134037-EC3B-CC40-AA2B-477E319CBEB6}"/>
                </a:ext>
              </a:extLst>
            </p:cNvPr>
            <p:cNvSpPr/>
            <p:nvPr/>
          </p:nvSpPr>
          <p:spPr>
            <a:xfrm>
              <a:off x="4762500" y="6836623"/>
              <a:ext cx="977900" cy="977901"/>
            </a:xfrm>
            <a:prstGeom prst="ellipse">
              <a:avLst/>
            </a:prstGeom>
            <a:solidFill>
              <a:srgbClr val="A8D6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A3A7541C-2A56-4840-B9BE-8CC4859C9579}"/>
                </a:ext>
              </a:extLst>
            </p:cNvPr>
            <p:cNvSpPr/>
            <p:nvPr/>
          </p:nvSpPr>
          <p:spPr>
            <a:xfrm>
              <a:off x="6883400" y="6836623"/>
              <a:ext cx="977900" cy="977901"/>
            </a:xfrm>
            <a:prstGeom prst="ellipse">
              <a:avLst/>
            </a:prstGeom>
            <a:solidFill>
              <a:srgbClr val="A8D6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7D1C51FD-5209-8C42-ACEC-FAD5C5B5C71F}"/>
                </a:ext>
              </a:extLst>
            </p:cNvPr>
            <p:cNvSpPr/>
            <p:nvPr/>
          </p:nvSpPr>
          <p:spPr>
            <a:xfrm>
              <a:off x="5422900" y="5613754"/>
              <a:ext cx="330200" cy="330201"/>
            </a:xfrm>
            <a:prstGeom prst="ellipse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0A1D79D2-EB35-C84D-8872-DAA78363F50C}"/>
                </a:ext>
              </a:extLst>
            </p:cNvPr>
            <p:cNvSpPr/>
            <p:nvPr/>
          </p:nvSpPr>
          <p:spPr>
            <a:xfrm flipH="1">
              <a:off x="2350346" y="5776314"/>
              <a:ext cx="3068321" cy="120339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C60E8FD7-1B43-714F-9FCD-B1E778E33D1A}"/>
                </a:ext>
              </a:extLst>
            </p:cNvPr>
            <p:cNvSpPr/>
            <p:nvPr/>
          </p:nvSpPr>
          <p:spPr>
            <a:xfrm flipH="1">
              <a:off x="4138506" y="5891461"/>
              <a:ext cx="1327575" cy="1088250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062752B4-2559-8847-A32F-7A983146698D}"/>
                </a:ext>
              </a:extLst>
            </p:cNvPr>
            <p:cNvSpPr/>
            <p:nvPr/>
          </p:nvSpPr>
          <p:spPr>
            <a:xfrm flipH="1">
              <a:off x="5257800" y="5938874"/>
              <a:ext cx="330200" cy="89859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3D1B0AEB-3E91-5543-AA9F-39E1F919C8A7}"/>
                </a:ext>
              </a:extLst>
            </p:cNvPr>
            <p:cNvSpPr/>
            <p:nvPr/>
          </p:nvSpPr>
          <p:spPr>
            <a:xfrm>
              <a:off x="5696373" y="5891461"/>
              <a:ext cx="1327574" cy="1088250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723561E6-7673-F245-B7C7-8CF7A2934E72}"/>
                </a:ext>
              </a:extLst>
            </p:cNvPr>
            <p:cNvSpPr/>
            <p:nvPr/>
          </p:nvSpPr>
          <p:spPr>
            <a:xfrm>
              <a:off x="15113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96C68A5F-DDB7-1747-8F43-4568707E8834}"/>
                </a:ext>
              </a:extLst>
            </p:cNvPr>
            <p:cNvSpPr/>
            <p:nvPr/>
          </p:nvSpPr>
          <p:spPr>
            <a:xfrm>
              <a:off x="28194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7A682D10-F20D-454B-9F28-31B29FC48A18}"/>
                </a:ext>
              </a:extLst>
            </p:cNvPr>
            <p:cNvSpPr/>
            <p:nvPr/>
          </p:nvSpPr>
          <p:spPr>
            <a:xfrm>
              <a:off x="57404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4AB21BEF-C3AA-B24A-A93C-9207B1BB181E}"/>
                </a:ext>
              </a:extLst>
            </p:cNvPr>
            <p:cNvSpPr/>
            <p:nvPr/>
          </p:nvSpPr>
          <p:spPr>
            <a:xfrm>
              <a:off x="67183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40F4BA05-8E9E-4547-BFA7-832D4D62AE11}"/>
                </a:ext>
              </a:extLst>
            </p:cNvPr>
            <p:cNvSpPr/>
            <p:nvPr/>
          </p:nvSpPr>
          <p:spPr>
            <a:xfrm>
              <a:off x="80137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608E46F9-374E-1846-9188-FB103B95052A}"/>
                </a:ext>
              </a:extLst>
            </p:cNvPr>
            <p:cNvSpPr/>
            <p:nvPr/>
          </p:nvSpPr>
          <p:spPr>
            <a:xfrm>
              <a:off x="93218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AB9F5A8D-C6C5-5F4A-8B53-AFD426310E9A}"/>
                </a:ext>
              </a:extLst>
            </p:cNvPr>
            <p:cNvSpPr/>
            <p:nvPr/>
          </p:nvSpPr>
          <p:spPr>
            <a:xfrm flipH="1">
              <a:off x="1841500" y="7814523"/>
              <a:ext cx="165100" cy="762001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0400707A-40A3-1143-95AE-B08DF42E0394}"/>
                </a:ext>
              </a:extLst>
            </p:cNvPr>
            <p:cNvSpPr/>
            <p:nvPr/>
          </p:nvSpPr>
          <p:spPr>
            <a:xfrm flipH="1">
              <a:off x="3373120" y="7814523"/>
              <a:ext cx="419947" cy="853441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FF72ED60-3CC1-3746-9956-DAD7C36624FB}"/>
                </a:ext>
              </a:extLst>
            </p:cNvPr>
            <p:cNvSpPr/>
            <p:nvPr/>
          </p:nvSpPr>
          <p:spPr>
            <a:xfrm flipH="1">
              <a:off x="2072639" y="7670589"/>
              <a:ext cx="1374988" cy="995681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1C02F584-A691-3B4A-9424-A0EC54563D5A}"/>
                </a:ext>
              </a:extLst>
            </p:cNvPr>
            <p:cNvSpPr/>
            <p:nvPr/>
          </p:nvSpPr>
          <p:spPr>
            <a:xfrm>
              <a:off x="4138507" y="7670590"/>
              <a:ext cx="406991" cy="1060847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029567E6-31F4-C340-9674-C977BEF249D1}"/>
                </a:ext>
              </a:extLst>
            </p:cNvPr>
            <p:cNvSpPr/>
            <p:nvPr/>
          </p:nvSpPr>
          <p:spPr>
            <a:xfrm flipH="1">
              <a:off x="7048500" y="7814523"/>
              <a:ext cx="330200" cy="762001"/>
            </a:xfrm>
            <a:prstGeom prst="line">
              <a:avLst/>
            </a:prstGeom>
            <a:ln w="25400">
              <a:solidFill>
                <a:srgbClr val="000000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64297464-BD44-0740-B89F-27194DE8723B}"/>
                </a:ext>
              </a:extLst>
            </p:cNvPr>
            <p:cNvSpPr/>
            <p:nvPr/>
          </p:nvSpPr>
          <p:spPr>
            <a:xfrm>
              <a:off x="1295400" y="8132023"/>
              <a:ext cx="11049000" cy="2257"/>
            </a:xfrm>
            <a:prstGeom prst="line">
              <a:avLst/>
            </a:prstGeom>
            <a:ln w="25400">
              <a:solidFill>
                <a:srgbClr val="000000"/>
              </a:solidFill>
              <a:prstDash val="das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40" name="Service routines">
              <a:extLst>
                <a:ext uri="{FF2B5EF4-FFF2-40B4-BE49-F238E27FC236}">
                  <a16:creationId xmlns:a16="http://schemas.microsoft.com/office/drawing/2014/main" id="{9362A0D9-F3EC-8E4F-9E97-4CA02710F434}"/>
                </a:ext>
              </a:extLst>
            </p:cNvPr>
            <p:cNvSpPr txBox="1"/>
            <p:nvPr/>
          </p:nvSpPr>
          <p:spPr>
            <a:xfrm>
              <a:off x="10322352" y="6683031"/>
              <a:ext cx="1650409" cy="1196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Service</a:t>
              </a:r>
              <a:br>
                <a:rPr sz="2000" dirty="0"/>
              </a:br>
              <a:r>
                <a:rPr sz="2000" dirty="0"/>
                <a:t>routines</a:t>
              </a:r>
            </a:p>
          </p:txBody>
        </p:sp>
        <p:sp>
          <p:nvSpPr>
            <p:cNvPr id="41" name="Utility routines">
              <a:extLst>
                <a:ext uri="{FF2B5EF4-FFF2-40B4-BE49-F238E27FC236}">
                  <a16:creationId xmlns:a16="http://schemas.microsoft.com/office/drawing/2014/main" id="{6259F05E-8025-CA4A-90F0-385DDC8DCD58}"/>
                </a:ext>
              </a:extLst>
            </p:cNvPr>
            <p:cNvSpPr txBox="1"/>
            <p:nvPr/>
          </p:nvSpPr>
          <p:spPr>
            <a:xfrm>
              <a:off x="10332795" y="8277869"/>
              <a:ext cx="1650409" cy="11961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Utility</a:t>
              </a:r>
              <a:br>
                <a:rPr sz="2000" dirty="0"/>
              </a:br>
              <a:r>
                <a:rPr sz="2000" dirty="0"/>
                <a:t>routines</a:t>
              </a:r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787F1CBD-D642-E847-8A03-5832890E02F8}"/>
                </a:ext>
              </a:extLst>
            </p:cNvPr>
            <p:cNvSpPr/>
            <p:nvPr/>
          </p:nvSpPr>
          <p:spPr>
            <a:xfrm>
              <a:off x="4991100" y="5281861"/>
              <a:ext cx="1193800" cy="1193801"/>
            </a:xfrm>
            <a:prstGeom prst="ellipse">
              <a:avLst/>
            </a:prstGeom>
            <a:solidFill>
              <a:srgbClr val="FFFDA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7CA29EB3-7400-0847-9FA9-E1955A7B6CB1}"/>
                </a:ext>
              </a:extLst>
            </p:cNvPr>
            <p:cNvSpPr/>
            <p:nvPr/>
          </p:nvSpPr>
          <p:spPr>
            <a:xfrm>
              <a:off x="1511300" y="6836623"/>
              <a:ext cx="977900" cy="977901"/>
            </a:xfrm>
            <a:prstGeom prst="ellipse">
              <a:avLst/>
            </a:prstGeom>
            <a:solidFill>
              <a:srgbClr val="A8D6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B05E7B43-93FD-904F-B774-694D80E6B17A}"/>
                </a:ext>
              </a:extLst>
            </p:cNvPr>
            <p:cNvSpPr/>
            <p:nvPr/>
          </p:nvSpPr>
          <p:spPr>
            <a:xfrm>
              <a:off x="3302000" y="6836623"/>
              <a:ext cx="977900" cy="977901"/>
            </a:xfrm>
            <a:prstGeom prst="ellipse">
              <a:avLst/>
            </a:prstGeom>
            <a:solidFill>
              <a:srgbClr val="A8D6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0B44BADE-D992-C446-A4E4-0C504789E329}"/>
                </a:ext>
              </a:extLst>
            </p:cNvPr>
            <p:cNvSpPr/>
            <p:nvPr/>
          </p:nvSpPr>
          <p:spPr>
            <a:xfrm>
              <a:off x="8674100" y="6836623"/>
              <a:ext cx="977900" cy="977901"/>
            </a:xfrm>
            <a:prstGeom prst="ellipse">
              <a:avLst/>
            </a:prstGeom>
            <a:solidFill>
              <a:srgbClr val="A8D6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3B83B643-4AE8-BB4C-A546-076837E32367}"/>
                </a:ext>
              </a:extLst>
            </p:cNvPr>
            <p:cNvSpPr/>
            <p:nvPr/>
          </p:nvSpPr>
          <p:spPr>
            <a:xfrm>
              <a:off x="4114800" y="8576523"/>
              <a:ext cx="647700" cy="647701"/>
            </a:xfrm>
            <a:prstGeom prst="ellipse">
              <a:avLst/>
            </a:prstGeom>
            <a:solidFill>
              <a:srgbClr val="AB4979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A115D-0DEE-A44B-B7F9-B440170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Monolithic Kernels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33708-6791-CF4F-9538-927FD7EDE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 lnSpcReduction="10000"/>
          </a:bodyPr>
          <a:lstStyle/>
          <a:p>
            <a:r>
              <a:rPr lang="en-US" sz="2000" dirty="0"/>
              <a:t>All of the OS is a single “program”</a:t>
            </a:r>
          </a:p>
          <a:p>
            <a:pPr lvl="1"/>
            <a:r>
              <a:rPr lang="en-US" sz="2000" dirty="0"/>
              <a:t>Any piece can access any other piece,</a:t>
            </a:r>
          </a:p>
          <a:p>
            <a:pPr lvl="1"/>
            <a:r>
              <a:rPr lang="en-US" sz="2000" dirty="0"/>
              <a:t>No fault isolation.</a:t>
            </a:r>
          </a:p>
          <a:p>
            <a:r>
              <a:rPr lang="en-US" sz="2000" dirty="0"/>
              <a:t>Sometimes modular </a:t>
            </a:r>
            <a:r>
              <a:rPr lang="en-US" sz="2000" i="1" dirty="0"/>
              <a:t>extra</a:t>
            </a:r>
            <a:r>
              <a:rPr lang="en-US" sz="2000" dirty="0"/>
              <a:t> pieces can be dynamically added (DLLs or kernel extensions):</a:t>
            </a:r>
          </a:p>
          <a:p>
            <a:pPr lvl="1"/>
            <a:r>
              <a:rPr lang="en-US" sz="2000" dirty="0"/>
              <a:t>These become part of the whole.</a:t>
            </a:r>
          </a:p>
          <a:p>
            <a:r>
              <a:rPr lang="en-US" sz="2000" dirty="0"/>
              <a:t>Easy to write, but </a:t>
            </a:r>
            <a:r>
              <a:rPr lang="en-US" sz="2000" i="1" dirty="0"/>
              <a:t>hard</a:t>
            </a:r>
            <a:r>
              <a:rPr lang="en-US" sz="2000" dirty="0"/>
              <a:t> to get right…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8CC83-F695-A648-8594-10F34714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7C5A-54AE-774F-AB6E-21BE4B04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7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37E00-4943-704A-8E9C-FF41127A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Anatomy of a System Call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67B780-326C-514C-BB6E-9B6D55A2FC9D}"/>
              </a:ext>
            </a:extLst>
          </p:cNvPr>
          <p:cNvGrpSpPr/>
          <p:nvPr/>
        </p:nvGrpSpPr>
        <p:grpSpPr>
          <a:xfrm>
            <a:off x="5226004" y="769257"/>
            <a:ext cx="5931170" cy="5573487"/>
            <a:chOff x="6575414" y="1706312"/>
            <a:chExt cx="6340270" cy="7395880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0CEED3D2-C9C9-E848-AB56-485AE4BB6C68}"/>
                </a:ext>
              </a:extLst>
            </p:cNvPr>
            <p:cNvSpPr/>
            <p:nvPr/>
          </p:nvSpPr>
          <p:spPr>
            <a:xfrm>
              <a:off x="7888975" y="1784874"/>
              <a:ext cx="4719033" cy="1385344"/>
            </a:xfrm>
            <a:prstGeom prst="rect">
              <a:avLst/>
            </a:prstGeom>
            <a:solidFill>
              <a:srgbClr val="D4FE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2" name="Sys call handler">
              <a:extLst>
                <a:ext uri="{FF2B5EF4-FFF2-40B4-BE49-F238E27FC236}">
                  <a16:creationId xmlns:a16="http://schemas.microsoft.com/office/drawing/2014/main" id="{96F541C3-0374-A245-9172-1E8618B14ED8}"/>
                </a:ext>
              </a:extLst>
            </p:cNvPr>
            <p:cNvSpPr/>
            <p:nvPr/>
          </p:nvSpPr>
          <p:spPr>
            <a:xfrm>
              <a:off x="11331846" y="2165934"/>
              <a:ext cx="1083734" cy="100415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12700" tIns="12700" rIns="12700" bIns="12700" anchor="ctr"/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>
                <a:lnSpc>
                  <a:spcPct val="75000"/>
                </a:lnSpc>
              </a:pPr>
              <a:r>
                <a:rPr sz="1800" dirty="0"/>
                <a:t>Sys</a:t>
              </a:r>
              <a:r>
                <a:rPr lang="en-US" sz="1800" dirty="0"/>
                <a:t>tem</a:t>
              </a:r>
              <a:r>
                <a:rPr sz="1800" dirty="0"/>
                <a:t> </a:t>
              </a:r>
              <a:endParaRPr lang="en-US" sz="1800" dirty="0"/>
            </a:p>
            <a:p>
              <a:pPr algn="ctr">
                <a:lnSpc>
                  <a:spcPct val="75000"/>
                </a:lnSpc>
              </a:pPr>
              <a:r>
                <a:rPr sz="1800" dirty="0"/>
                <a:t>call handler</a:t>
              </a:r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91CE4802-BA60-E849-B77C-BA78808E888B}"/>
                </a:ext>
              </a:extLst>
            </p:cNvPr>
            <p:cNvSpPr/>
            <p:nvPr/>
          </p:nvSpPr>
          <p:spPr>
            <a:xfrm>
              <a:off x="7888975" y="3164981"/>
              <a:ext cx="4719033" cy="5937211"/>
            </a:xfrm>
            <a:prstGeom prst="rect">
              <a:avLst/>
            </a:prstGeom>
            <a:solidFill>
              <a:srgbClr val="D7AE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E5FB2BFC-75E9-5447-BE37-20DA0E1D595C}"/>
                </a:ext>
              </a:extLst>
            </p:cNvPr>
            <p:cNvSpPr/>
            <p:nvPr/>
          </p:nvSpPr>
          <p:spPr>
            <a:xfrm>
              <a:off x="7603848" y="1928073"/>
              <a:ext cx="215901" cy="1229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2DEE76F7-1C95-8F42-B8BB-2C8C1EAB9E11}"/>
                </a:ext>
              </a:extLst>
            </p:cNvPr>
            <p:cNvSpPr/>
            <p:nvPr/>
          </p:nvSpPr>
          <p:spPr>
            <a:xfrm>
              <a:off x="7592136" y="3177681"/>
              <a:ext cx="239326" cy="5911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7" name="Trap code in register">
              <a:extLst>
                <a:ext uri="{FF2B5EF4-FFF2-40B4-BE49-F238E27FC236}">
                  <a16:creationId xmlns:a16="http://schemas.microsoft.com/office/drawing/2014/main" id="{8062862D-4A8F-1D4B-8C75-8F2AB548B0B6}"/>
                </a:ext>
              </a:extLst>
            </p:cNvPr>
            <p:cNvSpPr/>
            <p:nvPr/>
          </p:nvSpPr>
          <p:spPr>
            <a:xfrm>
              <a:off x="8349368" y="4034422"/>
              <a:ext cx="2911444" cy="428979"/>
            </a:xfrm>
            <a:prstGeom prst="rect">
              <a:avLst/>
            </a:prstGeom>
            <a:solidFill>
              <a:srgbClr val="FFFB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Trap code in register</a:t>
              </a:r>
            </a:p>
          </p:txBody>
        </p:sp>
        <p:sp>
          <p:nvSpPr>
            <p:cNvPr id="18" name="Trap to kernel">
              <a:extLst>
                <a:ext uri="{FF2B5EF4-FFF2-40B4-BE49-F238E27FC236}">
                  <a16:creationId xmlns:a16="http://schemas.microsoft.com/office/drawing/2014/main" id="{702477DB-0145-E644-94B6-E41AD4E84352}"/>
                </a:ext>
              </a:extLst>
            </p:cNvPr>
            <p:cNvSpPr/>
            <p:nvPr/>
          </p:nvSpPr>
          <p:spPr>
            <a:xfrm>
              <a:off x="8344589" y="4475444"/>
              <a:ext cx="2911444" cy="428979"/>
            </a:xfrm>
            <a:prstGeom prst="rect">
              <a:avLst/>
            </a:prstGeom>
            <a:solidFill>
              <a:srgbClr val="FFFB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Trap to kernel</a:t>
              </a:r>
            </a:p>
          </p:txBody>
        </p:sp>
        <p:sp>
          <p:nvSpPr>
            <p:cNvPr id="19" name="Return to caller">
              <a:extLst>
                <a:ext uri="{FF2B5EF4-FFF2-40B4-BE49-F238E27FC236}">
                  <a16:creationId xmlns:a16="http://schemas.microsoft.com/office/drawing/2014/main" id="{0A9F2161-9197-C34E-9AE2-9AEFC8529994}"/>
                </a:ext>
              </a:extLst>
            </p:cNvPr>
            <p:cNvSpPr/>
            <p:nvPr/>
          </p:nvSpPr>
          <p:spPr>
            <a:xfrm>
              <a:off x="8346161" y="4898080"/>
              <a:ext cx="2908301" cy="428978"/>
            </a:xfrm>
            <a:prstGeom prst="rect">
              <a:avLst/>
            </a:prstGeom>
            <a:solidFill>
              <a:srgbClr val="FFFB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Return to caller</a:t>
              </a:r>
            </a:p>
          </p:txBody>
        </p:sp>
        <p:sp>
          <p:nvSpPr>
            <p:cNvPr id="20" name="Push arguments">
              <a:extLst>
                <a:ext uri="{FF2B5EF4-FFF2-40B4-BE49-F238E27FC236}">
                  <a16:creationId xmlns:a16="http://schemas.microsoft.com/office/drawing/2014/main" id="{84964010-71FC-5245-8E30-C1C75DA2364A}"/>
                </a:ext>
              </a:extLst>
            </p:cNvPr>
            <p:cNvSpPr/>
            <p:nvPr/>
          </p:nvSpPr>
          <p:spPr>
            <a:xfrm>
              <a:off x="8351793" y="6803612"/>
              <a:ext cx="2921001" cy="428979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Push arguments</a:t>
              </a:r>
            </a:p>
          </p:txBody>
        </p:sp>
        <p:sp>
          <p:nvSpPr>
            <p:cNvPr id="21" name="Call read()">
              <a:extLst>
                <a:ext uri="{FF2B5EF4-FFF2-40B4-BE49-F238E27FC236}">
                  <a16:creationId xmlns:a16="http://schemas.microsoft.com/office/drawing/2014/main" id="{9EB18194-3E6B-D549-9BAE-85496DA309E0}"/>
                </a:ext>
              </a:extLst>
            </p:cNvPr>
            <p:cNvSpPr/>
            <p:nvPr/>
          </p:nvSpPr>
          <p:spPr>
            <a:xfrm>
              <a:off x="8351793" y="7233283"/>
              <a:ext cx="2921001" cy="430696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Call</a:t>
              </a:r>
              <a:r>
                <a:rPr sz="1400" dirty="0"/>
                <a:t> </a:t>
              </a:r>
              <a:r>
                <a:rPr dirty="0">
                  <a:latin typeface="Source Code Pro"/>
                  <a:ea typeface="Source Code Pro"/>
                  <a:cs typeface="Source Code Pro"/>
                  <a:sym typeface="Source Code Pro"/>
                </a:rPr>
                <a:t>read()</a:t>
              </a:r>
            </a:p>
          </p:txBody>
        </p:sp>
        <p:sp>
          <p:nvSpPr>
            <p:cNvPr id="22" name="Increment stack pointer">
              <a:extLst>
                <a:ext uri="{FF2B5EF4-FFF2-40B4-BE49-F238E27FC236}">
                  <a16:creationId xmlns:a16="http://schemas.microsoft.com/office/drawing/2014/main" id="{4ED94A59-F0CD-EA4B-9B84-74CCEC6F49A7}"/>
                </a:ext>
              </a:extLst>
            </p:cNvPr>
            <p:cNvSpPr/>
            <p:nvPr/>
          </p:nvSpPr>
          <p:spPr>
            <a:xfrm>
              <a:off x="8351793" y="7670599"/>
              <a:ext cx="2921001" cy="993552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1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Increment stack pointer</a:t>
              </a:r>
            </a:p>
          </p:txBody>
        </p:sp>
        <p:sp>
          <p:nvSpPr>
            <p:cNvPr id="23" name="Dispatch">
              <a:extLst>
                <a:ext uri="{FF2B5EF4-FFF2-40B4-BE49-F238E27FC236}">
                  <a16:creationId xmlns:a16="http://schemas.microsoft.com/office/drawing/2014/main" id="{728F180B-E45B-1648-A06B-08169C3CED87}"/>
                </a:ext>
              </a:extLst>
            </p:cNvPr>
            <p:cNvSpPr/>
            <p:nvPr/>
          </p:nvSpPr>
          <p:spPr>
            <a:xfrm>
              <a:off x="8136825" y="2219681"/>
              <a:ext cx="1253858" cy="64622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5400" tIns="25400" rIns="25400" bIns="25400" anchor="ctr"/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Dispatch</a:t>
              </a:r>
            </a:p>
          </p:txBody>
        </p: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8EC376D4-0F41-CB40-A948-EDD4C4F8CEA0}"/>
                </a:ext>
              </a:extLst>
            </p:cNvPr>
            <p:cNvGrpSpPr/>
            <p:nvPr/>
          </p:nvGrpSpPr>
          <p:grpSpPr>
            <a:xfrm>
              <a:off x="9941252" y="2269744"/>
              <a:ext cx="762001" cy="546101"/>
              <a:chOff x="0" y="0"/>
              <a:chExt cx="762000" cy="546099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FD782903-5DF6-9A46-9FC3-CD6A7332B83C}"/>
                  </a:ext>
                </a:extLst>
              </p:cNvPr>
              <p:cNvSpPr/>
              <p:nvPr/>
            </p:nvSpPr>
            <p:spPr>
              <a:xfrm>
                <a:off x="0" y="0"/>
                <a:ext cx="762000" cy="1092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Rectangle">
                <a:extLst>
                  <a:ext uri="{FF2B5EF4-FFF2-40B4-BE49-F238E27FC236}">
                    <a16:creationId xmlns:a16="http://schemas.microsoft.com/office/drawing/2014/main" id="{2916DA27-26C5-9949-B792-5F2ED5B1AEE7}"/>
                  </a:ext>
                </a:extLst>
              </p:cNvPr>
              <p:cNvSpPr txBox="1"/>
              <p:nvPr/>
            </p:nvSpPr>
            <p:spPr>
              <a:xfrm>
                <a:off x="0" y="0"/>
                <a:ext cx="762000" cy="1092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95B91355-AD4A-8744-ADF8-DCF94C445A1A}"/>
                  </a:ext>
                </a:extLst>
              </p:cNvPr>
              <p:cNvSpPr/>
              <p:nvPr/>
            </p:nvSpPr>
            <p:spPr>
              <a:xfrm>
                <a:off x="0" y="106944"/>
                <a:ext cx="762000" cy="11149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AF23B210-C829-3D4A-A27A-CBBA896F59ED}"/>
                  </a:ext>
                </a:extLst>
              </p:cNvPr>
              <p:cNvSpPr txBox="1"/>
              <p:nvPr/>
            </p:nvSpPr>
            <p:spPr>
              <a:xfrm>
                <a:off x="0" y="106944"/>
                <a:ext cx="762000" cy="11149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03E7F7E6-D50B-8A48-85BE-21B18CF32DC8}"/>
                  </a:ext>
                </a:extLst>
              </p:cNvPr>
              <p:cNvSpPr/>
              <p:nvPr/>
            </p:nvSpPr>
            <p:spPr>
              <a:xfrm>
                <a:off x="0" y="21843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Rectangle">
                <a:extLst>
                  <a:ext uri="{FF2B5EF4-FFF2-40B4-BE49-F238E27FC236}">
                    <a16:creationId xmlns:a16="http://schemas.microsoft.com/office/drawing/2014/main" id="{7B400D3F-6237-9F49-987D-FCC780A73746}"/>
                  </a:ext>
                </a:extLst>
              </p:cNvPr>
              <p:cNvSpPr txBox="1"/>
              <p:nvPr/>
            </p:nvSpPr>
            <p:spPr>
              <a:xfrm>
                <a:off x="0" y="21843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BE3C6240-196D-7F48-B266-95C19747A940}"/>
                  </a:ext>
                </a:extLst>
              </p:cNvPr>
              <p:cNvSpPr/>
              <p:nvPr/>
            </p:nvSpPr>
            <p:spPr>
              <a:xfrm>
                <a:off x="0" y="32765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Rectangle">
                <a:extLst>
                  <a:ext uri="{FF2B5EF4-FFF2-40B4-BE49-F238E27FC236}">
                    <a16:creationId xmlns:a16="http://schemas.microsoft.com/office/drawing/2014/main" id="{DF03D1F0-60C0-7040-9773-020F43C3549F}"/>
                  </a:ext>
                </a:extLst>
              </p:cNvPr>
              <p:cNvSpPr txBox="1"/>
              <p:nvPr/>
            </p:nvSpPr>
            <p:spPr>
              <a:xfrm>
                <a:off x="0" y="32765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672749B4-1C63-884D-B56B-0CFE3AE4962F}"/>
                  </a:ext>
                </a:extLst>
              </p:cNvPr>
              <p:cNvSpPr/>
              <p:nvPr/>
            </p:nvSpPr>
            <p:spPr>
              <a:xfrm>
                <a:off x="0" y="43687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Rectangle">
                <a:extLst>
                  <a:ext uri="{FF2B5EF4-FFF2-40B4-BE49-F238E27FC236}">
                    <a16:creationId xmlns:a16="http://schemas.microsoft.com/office/drawing/2014/main" id="{381BB7AB-E839-B14E-A38E-0F62231950CF}"/>
                  </a:ext>
                </a:extLst>
              </p:cNvPr>
              <p:cNvSpPr txBox="1"/>
              <p:nvPr/>
            </p:nvSpPr>
            <p:spPr>
              <a:xfrm>
                <a:off x="0" y="436879"/>
                <a:ext cx="762000" cy="1092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/>
                </a:pPr>
                <a:endParaRPr/>
              </a:p>
            </p:txBody>
          </p:sp>
        </p:grpSp>
        <p:sp>
          <p:nvSpPr>
            <p:cNvPr id="25" name="Kernel space (OS)">
              <a:extLst>
                <a:ext uri="{FF2B5EF4-FFF2-40B4-BE49-F238E27FC236}">
                  <a16:creationId xmlns:a16="http://schemas.microsoft.com/office/drawing/2014/main" id="{AC25D758-8D68-1044-B1ED-27CC68275CA0}"/>
                </a:ext>
              </a:extLst>
            </p:cNvPr>
            <p:cNvSpPr txBox="1"/>
            <p:nvPr/>
          </p:nvSpPr>
          <p:spPr>
            <a:xfrm>
              <a:off x="6575414" y="1722668"/>
              <a:ext cx="1067243" cy="16458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2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Kernel</a:t>
              </a:r>
              <a:br>
                <a:rPr sz="2000" dirty="0"/>
              </a:br>
              <a:r>
                <a:rPr sz="2000" dirty="0"/>
                <a:t>space</a:t>
              </a:r>
              <a:br>
                <a:rPr sz="2000" dirty="0"/>
              </a:br>
              <a:r>
                <a:rPr sz="2000" dirty="0"/>
                <a:t>(OS)</a:t>
              </a:r>
            </a:p>
          </p:txBody>
        </p:sp>
        <p:sp>
          <p:nvSpPr>
            <p:cNvPr id="26" name="User space">
              <a:extLst>
                <a:ext uri="{FF2B5EF4-FFF2-40B4-BE49-F238E27FC236}">
                  <a16:creationId xmlns:a16="http://schemas.microsoft.com/office/drawing/2014/main" id="{3BCA29EB-01DC-B74F-B833-916CB0F98C6F}"/>
                </a:ext>
              </a:extLst>
            </p:cNvPr>
            <p:cNvSpPr txBox="1"/>
            <p:nvPr/>
          </p:nvSpPr>
          <p:spPr>
            <a:xfrm>
              <a:off x="6780662" y="5561196"/>
              <a:ext cx="967155" cy="1152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22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User</a:t>
              </a:r>
              <a:br>
                <a:rPr sz="2000" dirty="0"/>
              </a:br>
              <a:r>
                <a:rPr sz="2000" dirty="0"/>
                <a:t>space</a:t>
              </a:r>
            </a:p>
          </p:txBody>
        </p:sp>
        <p:sp>
          <p:nvSpPr>
            <p:cNvPr id="27" name="Library (read)">
              <a:extLst>
                <a:ext uri="{FF2B5EF4-FFF2-40B4-BE49-F238E27FC236}">
                  <a16:creationId xmlns:a16="http://schemas.microsoft.com/office/drawing/2014/main" id="{18D8C79E-269D-344E-AB6E-CB1BFC1B2FCC}"/>
                </a:ext>
              </a:extLst>
            </p:cNvPr>
            <p:cNvSpPr txBox="1"/>
            <p:nvPr/>
          </p:nvSpPr>
          <p:spPr>
            <a:xfrm>
              <a:off x="11516961" y="4072633"/>
              <a:ext cx="1398723" cy="1152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65023">
                <a:defRPr sz="2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Library</a:t>
              </a:r>
              <a:br>
                <a:rPr sz="2000" dirty="0"/>
              </a:br>
              <a:r>
                <a:rPr sz="2000" dirty="0"/>
                <a:t>(</a:t>
              </a:r>
              <a:r>
                <a:rPr sz="2000" dirty="0">
                  <a:latin typeface="Source Code Pro"/>
                  <a:ea typeface="Source Code Pro"/>
                  <a:cs typeface="Source Code Pro"/>
                  <a:sym typeface="Source Code Pro"/>
                </a:rPr>
                <a:t>read</a:t>
              </a:r>
              <a:r>
                <a:rPr sz="2000" dirty="0"/>
                <a:t>)</a:t>
              </a: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7BE90308-1781-784E-85EE-9DA23C2B7CBC}"/>
                </a:ext>
              </a:extLst>
            </p:cNvPr>
            <p:cNvSpPr/>
            <p:nvPr/>
          </p:nvSpPr>
          <p:spPr>
            <a:xfrm>
              <a:off x="11295015" y="4023530"/>
              <a:ext cx="215901" cy="129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" name="User code">
              <a:extLst>
                <a:ext uri="{FF2B5EF4-FFF2-40B4-BE49-F238E27FC236}">
                  <a16:creationId xmlns:a16="http://schemas.microsoft.com/office/drawing/2014/main" id="{77B8C9DC-D996-854E-8151-8E38E1EF84FD}"/>
                </a:ext>
              </a:extLst>
            </p:cNvPr>
            <p:cNvSpPr txBox="1"/>
            <p:nvPr/>
          </p:nvSpPr>
          <p:spPr>
            <a:xfrm>
              <a:off x="11705373" y="6875561"/>
              <a:ext cx="930511" cy="1152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marL="65023">
                <a:defRPr sz="22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000" dirty="0"/>
                <a:t>User</a:t>
              </a:r>
              <a:br>
                <a:rPr sz="2000" dirty="0"/>
              </a:br>
              <a:r>
                <a:rPr sz="2000" dirty="0"/>
                <a:t>code</a:t>
              </a: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B3EEC2A5-CAE1-5C4A-AB78-0228B04DCC08}"/>
                </a:ext>
              </a:extLst>
            </p:cNvPr>
            <p:cNvSpPr/>
            <p:nvPr/>
          </p:nvSpPr>
          <p:spPr>
            <a:xfrm>
              <a:off x="11306997" y="6796061"/>
              <a:ext cx="215901" cy="129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E4B6A449-51EB-154F-9763-C9832DBE1244}"/>
                </a:ext>
              </a:extLst>
            </p:cNvPr>
            <p:cNvSpPr/>
            <p:nvPr/>
          </p:nvSpPr>
          <p:spPr>
            <a:xfrm>
              <a:off x="9422717" y="2576814"/>
              <a:ext cx="487701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0958B816-D25F-7749-A314-7207AC5E1372}"/>
                </a:ext>
              </a:extLst>
            </p:cNvPr>
            <p:cNvSpPr/>
            <p:nvPr/>
          </p:nvSpPr>
          <p:spPr>
            <a:xfrm>
              <a:off x="10735946" y="2542794"/>
              <a:ext cx="620895" cy="1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33" name="5">
              <a:extLst>
                <a:ext uri="{FF2B5EF4-FFF2-40B4-BE49-F238E27FC236}">
                  <a16:creationId xmlns:a16="http://schemas.microsoft.com/office/drawing/2014/main" id="{BBEC53BC-BD12-0D4E-8EE5-12431F0FB198}"/>
                </a:ext>
              </a:extLst>
            </p:cNvPr>
            <p:cNvSpPr txBox="1"/>
            <p:nvPr/>
          </p:nvSpPr>
          <p:spPr>
            <a:xfrm>
              <a:off x="8621844" y="1706312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5</a:t>
              </a:r>
              <a:endParaRPr dirty="0"/>
            </a:p>
          </p:txBody>
        </p:sp>
        <p:sp>
          <p:nvSpPr>
            <p:cNvPr id="34" name="6">
              <a:extLst>
                <a:ext uri="{FF2B5EF4-FFF2-40B4-BE49-F238E27FC236}">
                  <a16:creationId xmlns:a16="http://schemas.microsoft.com/office/drawing/2014/main" id="{D8E4F12D-D9EA-4B46-959A-F05785310DFB}"/>
                </a:ext>
              </a:extLst>
            </p:cNvPr>
            <p:cNvSpPr txBox="1"/>
            <p:nvPr/>
          </p:nvSpPr>
          <p:spPr>
            <a:xfrm>
              <a:off x="10181275" y="1709947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6</a:t>
              </a:r>
              <a:endParaRPr dirty="0"/>
            </a:p>
          </p:txBody>
        </p:sp>
        <p:sp>
          <p:nvSpPr>
            <p:cNvPr id="35" name="1">
              <a:extLst>
                <a:ext uri="{FF2B5EF4-FFF2-40B4-BE49-F238E27FC236}">
                  <a16:creationId xmlns:a16="http://schemas.microsoft.com/office/drawing/2014/main" id="{B202498C-EB1F-B347-8453-F5E588A92F3C}"/>
                </a:ext>
              </a:extLst>
            </p:cNvPr>
            <p:cNvSpPr txBox="1"/>
            <p:nvPr/>
          </p:nvSpPr>
          <p:spPr>
            <a:xfrm>
              <a:off x="8035346" y="6702846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1</a:t>
              </a:r>
              <a:endParaRPr dirty="0"/>
            </a:p>
          </p:txBody>
        </p:sp>
        <p:sp>
          <p:nvSpPr>
            <p:cNvPr id="36" name="2">
              <a:extLst>
                <a:ext uri="{FF2B5EF4-FFF2-40B4-BE49-F238E27FC236}">
                  <a16:creationId xmlns:a16="http://schemas.microsoft.com/office/drawing/2014/main" id="{68CF0BD8-9606-2A48-B528-8E4D5A8DFEA7}"/>
                </a:ext>
              </a:extLst>
            </p:cNvPr>
            <p:cNvSpPr txBox="1"/>
            <p:nvPr/>
          </p:nvSpPr>
          <p:spPr>
            <a:xfrm>
              <a:off x="8035346" y="7124335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2</a:t>
              </a:r>
              <a:endParaRPr dirty="0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DE747C8B-DE2E-AE4C-9A86-20F5648A6B5A}"/>
                </a:ext>
              </a:extLst>
            </p:cNvPr>
            <p:cNvSpPr/>
            <p:nvPr/>
          </p:nvSpPr>
          <p:spPr>
            <a:xfrm>
              <a:off x="7696824" y="4053487"/>
              <a:ext cx="4313767" cy="3458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5" h="21292" extrusionOk="0">
                  <a:moveTo>
                    <a:pt x="16606" y="21292"/>
                  </a:moveTo>
                  <a:cubicBezTo>
                    <a:pt x="18505" y="20246"/>
                    <a:pt x="20154" y="17870"/>
                    <a:pt x="20083" y="14807"/>
                  </a:cubicBezTo>
                  <a:cubicBezTo>
                    <a:pt x="19970" y="9958"/>
                    <a:pt x="4712" y="12472"/>
                    <a:pt x="2388" y="11876"/>
                  </a:cubicBezTo>
                  <a:cubicBezTo>
                    <a:pt x="-1446" y="10925"/>
                    <a:pt x="304" y="2339"/>
                    <a:pt x="1064" y="854"/>
                  </a:cubicBezTo>
                  <a:cubicBezTo>
                    <a:pt x="1659" y="-308"/>
                    <a:pt x="3050" y="53"/>
                    <a:pt x="3050" y="53"/>
                  </a:cubicBezTo>
                </a:path>
              </a:pathLst>
            </a:cu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38" name="3">
              <a:extLst>
                <a:ext uri="{FF2B5EF4-FFF2-40B4-BE49-F238E27FC236}">
                  <a16:creationId xmlns:a16="http://schemas.microsoft.com/office/drawing/2014/main" id="{60936B5A-402E-1E46-816F-027A16B1F56E}"/>
                </a:ext>
              </a:extLst>
            </p:cNvPr>
            <p:cNvSpPr txBox="1"/>
            <p:nvPr/>
          </p:nvSpPr>
          <p:spPr>
            <a:xfrm>
              <a:off x="8023362" y="3958549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3</a:t>
              </a:r>
              <a:endParaRPr dirty="0"/>
            </a:p>
          </p:txBody>
        </p:sp>
        <p:sp>
          <p:nvSpPr>
            <p:cNvPr id="39" name="4">
              <a:extLst>
                <a:ext uri="{FF2B5EF4-FFF2-40B4-BE49-F238E27FC236}">
                  <a16:creationId xmlns:a16="http://schemas.microsoft.com/office/drawing/2014/main" id="{F5F11689-B05A-DE40-B089-377502B88D78}"/>
                </a:ext>
              </a:extLst>
            </p:cNvPr>
            <p:cNvSpPr txBox="1"/>
            <p:nvPr/>
          </p:nvSpPr>
          <p:spPr>
            <a:xfrm>
              <a:off x="8023362" y="4371425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4</a:t>
              </a:r>
              <a:endParaRPr dirty="0"/>
            </a:p>
          </p:txBody>
        </p:sp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0DA05E2-6163-D44E-AC4C-E06E58C55D2F}"/>
                </a:ext>
              </a:extLst>
            </p:cNvPr>
            <p:cNvSpPr/>
            <p:nvPr/>
          </p:nvSpPr>
          <p:spPr>
            <a:xfrm>
              <a:off x="7703941" y="2543420"/>
              <a:ext cx="3919700" cy="211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8" h="21192" extrusionOk="0">
                  <a:moveTo>
                    <a:pt x="18583" y="21192"/>
                  </a:moveTo>
                  <a:cubicBezTo>
                    <a:pt x="20931" y="20108"/>
                    <a:pt x="20674" y="15246"/>
                    <a:pt x="19905" y="10671"/>
                  </a:cubicBezTo>
                  <a:cubicBezTo>
                    <a:pt x="18496" y="5823"/>
                    <a:pt x="8900" y="8705"/>
                    <a:pt x="5316" y="8192"/>
                  </a:cubicBezTo>
                  <a:cubicBezTo>
                    <a:pt x="793" y="7946"/>
                    <a:pt x="-669" y="2336"/>
                    <a:pt x="271" y="797"/>
                  </a:cubicBezTo>
                  <a:cubicBezTo>
                    <a:pt x="1006" y="-408"/>
                    <a:pt x="2073" y="111"/>
                    <a:pt x="2073" y="111"/>
                  </a:cubicBezTo>
                </a:path>
              </a:pathLst>
            </a:cu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CC0C97C5-148D-C446-87A5-86A894ABBBB1}"/>
                </a:ext>
              </a:extLst>
            </p:cNvPr>
            <p:cNvSpPr/>
            <p:nvPr/>
          </p:nvSpPr>
          <p:spPr>
            <a:xfrm>
              <a:off x="7290720" y="2545669"/>
              <a:ext cx="5590762" cy="2515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0" h="20453" extrusionOk="0">
                  <a:moveTo>
                    <a:pt x="18369" y="0"/>
                  </a:moveTo>
                  <a:cubicBezTo>
                    <a:pt x="18369" y="0"/>
                    <a:pt x="20925" y="532"/>
                    <a:pt x="19598" y="4450"/>
                  </a:cubicBezTo>
                  <a:cubicBezTo>
                    <a:pt x="15580" y="16314"/>
                    <a:pt x="8284" y="5686"/>
                    <a:pt x="2604" y="9645"/>
                  </a:cubicBezTo>
                  <a:cubicBezTo>
                    <a:pt x="520" y="11099"/>
                    <a:pt x="-675" y="16082"/>
                    <a:pt x="406" y="19200"/>
                  </a:cubicBezTo>
                  <a:cubicBezTo>
                    <a:pt x="1237" y="21600"/>
                    <a:pt x="2576" y="19869"/>
                    <a:pt x="3784" y="19560"/>
                  </a:cubicBezTo>
                </a:path>
              </a:pathLst>
            </a:cu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42" name="8">
              <a:extLst>
                <a:ext uri="{FF2B5EF4-FFF2-40B4-BE49-F238E27FC236}">
                  <a16:creationId xmlns:a16="http://schemas.microsoft.com/office/drawing/2014/main" id="{0A75F405-FC23-734B-9D84-874A74A3EB57}"/>
                </a:ext>
              </a:extLst>
            </p:cNvPr>
            <p:cNvSpPr txBox="1"/>
            <p:nvPr/>
          </p:nvSpPr>
          <p:spPr>
            <a:xfrm>
              <a:off x="8023362" y="4868174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8</a:t>
              </a:r>
              <a:endParaRPr dirty="0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31ED1E51-7721-BA4F-B16A-65A10F74C2DD}"/>
                </a:ext>
              </a:extLst>
            </p:cNvPr>
            <p:cNvSpPr/>
            <p:nvPr/>
          </p:nvSpPr>
          <p:spPr>
            <a:xfrm>
              <a:off x="7798429" y="5008586"/>
              <a:ext cx="4736684" cy="2719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518" extrusionOk="0">
                  <a:moveTo>
                    <a:pt x="14246" y="0"/>
                  </a:moveTo>
                  <a:cubicBezTo>
                    <a:pt x="14246" y="0"/>
                    <a:pt x="21043" y="1102"/>
                    <a:pt x="19198" y="6914"/>
                  </a:cubicBezTo>
                  <a:cubicBezTo>
                    <a:pt x="15552" y="18394"/>
                    <a:pt x="7428" y="8888"/>
                    <a:pt x="1968" y="13209"/>
                  </a:cubicBezTo>
                  <a:cubicBezTo>
                    <a:pt x="263" y="14559"/>
                    <a:pt x="-557" y="18292"/>
                    <a:pt x="417" y="20520"/>
                  </a:cubicBezTo>
                  <a:cubicBezTo>
                    <a:pt x="885" y="21589"/>
                    <a:pt x="1589" y="21600"/>
                    <a:pt x="2250" y="21447"/>
                  </a:cubicBezTo>
                </a:path>
              </a:pathLst>
            </a:custGeom>
            <a:ln w="38100">
              <a:solidFill>
                <a:srgbClr val="000000"/>
              </a:solidFill>
              <a:miter lim="400000"/>
              <a:tailEnd type="stealth"/>
            </a:ln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44" name="9">
              <a:extLst>
                <a:ext uri="{FF2B5EF4-FFF2-40B4-BE49-F238E27FC236}">
                  <a16:creationId xmlns:a16="http://schemas.microsoft.com/office/drawing/2014/main" id="{21977979-939B-824D-9F82-13E693FF2B78}"/>
                </a:ext>
              </a:extLst>
            </p:cNvPr>
            <p:cNvSpPr txBox="1"/>
            <p:nvPr/>
          </p:nvSpPr>
          <p:spPr>
            <a:xfrm>
              <a:off x="8035346" y="7556453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9</a:t>
              </a:r>
              <a:endParaRPr dirty="0"/>
            </a:p>
          </p:txBody>
        </p:sp>
        <p:sp>
          <p:nvSpPr>
            <p:cNvPr id="45" name="7">
              <a:extLst>
                <a:ext uri="{FF2B5EF4-FFF2-40B4-BE49-F238E27FC236}">
                  <a16:creationId xmlns:a16="http://schemas.microsoft.com/office/drawing/2014/main" id="{6DD54652-9E07-FB4D-B4A7-3D4CA6D4D7F6}"/>
                </a:ext>
              </a:extLst>
            </p:cNvPr>
            <p:cNvSpPr txBox="1"/>
            <p:nvPr/>
          </p:nvSpPr>
          <p:spPr>
            <a:xfrm>
              <a:off x="11752362" y="1707824"/>
              <a:ext cx="303901" cy="6089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800" dirty="0"/>
                <a:t>7</a:t>
              </a:r>
              <a:endParaRPr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8A41-7C2A-CB4D-9C04-1BDDC0AC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34D3-64F5-5C4C-90E0-93C2DDA5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56696-99AE-3040-990D-3F012E8C48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2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7D2C2-4CA3-904B-8892-5675991D9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What time is it?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FE4A7475-C5CB-DF46-BF6D-E0E6C73A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82" y="431652"/>
            <a:ext cx="8183319" cy="372340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94D135-4063-47F0-8F49-A1F764FC1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613564"/>
            <a:ext cx="7188199" cy="156339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U</a:t>
            </a:r>
            <a:r>
              <a:rPr lang="en-US" sz="1600" dirty="0"/>
              <a:t>NIX</a:t>
            </a:r>
            <a:r>
              <a:rPr lang="en-US" sz="1800" dirty="0"/>
              <a:t> (Linux) measures time as second from the </a:t>
            </a:r>
            <a:r>
              <a:rPr lang="en-US" sz="1800" i="1" dirty="0"/>
              <a:t>epoch</a:t>
            </a:r>
            <a:r>
              <a:rPr lang="en-US" sz="1800" dirty="0"/>
              <a:t> (January 1, 1970).</a:t>
            </a:r>
          </a:p>
          <a:p>
            <a:r>
              <a:rPr lang="en-US" sz="1800" dirty="0">
                <a:latin typeface="Courier" pitchFamily="2" charset="0"/>
              </a:rPr>
              <a:t>time()</a:t>
            </a:r>
            <a:r>
              <a:rPr lang="en-US" sz="1800" dirty="0"/>
              <a:t> is a system call.</a:t>
            </a:r>
          </a:p>
          <a:p>
            <a:r>
              <a:rPr lang="en-US" sz="1800" dirty="0" err="1">
                <a:latin typeface="Courier" pitchFamily="2" charset="0"/>
              </a:rPr>
              <a:t>localtime</a:t>
            </a:r>
            <a:r>
              <a:rPr lang="en-US" sz="1800" dirty="0">
                <a:latin typeface="Courier" pitchFamily="2" charset="0"/>
              </a:rPr>
              <a:t>()</a:t>
            </a:r>
            <a:r>
              <a:rPr lang="en-US" sz="1800" dirty="0"/>
              <a:t> and </a:t>
            </a:r>
            <a:r>
              <a:rPr lang="en-US" sz="1800" dirty="0" err="1">
                <a:latin typeface="Courier" pitchFamily="2" charset="0"/>
              </a:rPr>
              <a:t>asctime</a:t>
            </a:r>
            <a:r>
              <a:rPr lang="en-US" sz="1800" dirty="0">
                <a:latin typeface="Courier" pitchFamily="2" charset="0"/>
              </a:rPr>
              <a:t>()</a:t>
            </a:r>
            <a:r>
              <a:rPr lang="en-US" sz="1800" dirty="0"/>
              <a:t> are library calls.</a:t>
            </a:r>
          </a:p>
          <a:p>
            <a:r>
              <a:rPr lang="en-US" sz="1800" dirty="0"/>
              <a:t>What is the difference? </a:t>
            </a:r>
          </a:p>
          <a:p>
            <a:pPr lvl="1"/>
            <a:r>
              <a:rPr lang="en-US" sz="1400" dirty="0"/>
              <a:t>A lot, and nothing. It depends on your point of view.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C464-8E1A-EC4B-B2F5-0C171F4C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24D42-CB80-104A-8179-C309106F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B56696-99AE-3040-990D-3F012E8C48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10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829</Words>
  <Application>Microsoft Macintosh PowerPoint</Application>
  <PresentationFormat>Widescreen</PresentationFormat>
  <Paragraphs>152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</vt:lpstr>
      <vt:lpstr>Source Code Pro</vt:lpstr>
      <vt:lpstr>Office Theme</vt:lpstr>
      <vt:lpstr>System Calls</vt:lpstr>
      <vt:lpstr>What is a system call?</vt:lpstr>
      <vt:lpstr>The Kernel may also be structured in levels</vt:lpstr>
      <vt:lpstr>A Processor Die</vt:lpstr>
      <vt:lpstr>Computer Internals</vt:lpstr>
      <vt:lpstr>Operating System Structure</vt:lpstr>
      <vt:lpstr>Monolithic Kernels</vt:lpstr>
      <vt:lpstr>Anatomy of a System Call</vt:lpstr>
      <vt:lpstr>What time is it?</vt:lpstr>
      <vt:lpstr>libc (the C library)</vt:lpstr>
      <vt:lpstr>There’s really only one system call</vt:lpstr>
      <vt:lpstr>File I/O</vt:lpstr>
      <vt:lpstr>cat.c</vt:lpstr>
      <vt:lpstr>Process Management</vt:lpstr>
      <vt:lpstr>Simplest Shell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Calls</dc:title>
  <dc:creator>Darrell Long</dc:creator>
  <cp:lastModifiedBy>Darrell Long</cp:lastModifiedBy>
  <cp:revision>2</cp:revision>
  <dcterms:created xsi:type="dcterms:W3CDTF">2019-07-09T02:00:08Z</dcterms:created>
  <dcterms:modified xsi:type="dcterms:W3CDTF">2019-07-09T02:25:31Z</dcterms:modified>
</cp:coreProperties>
</file>